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7"/>
  </p:notesMasterIdLst>
  <p:sldIdLst>
    <p:sldId id="256" r:id="rId2"/>
    <p:sldId id="265" r:id="rId3"/>
    <p:sldId id="264" r:id="rId4"/>
    <p:sldId id="268" r:id="rId5"/>
    <p:sldId id="269" r:id="rId6"/>
    <p:sldId id="263" r:id="rId7"/>
    <p:sldId id="266" r:id="rId8"/>
    <p:sldId id="270" r:id="rId9"/>
    <p:sldId id="257" r:id="rId10"/>
    <p:sldId id="258" r:id="rId11"/>
    <p:sldId id="259" r:id="rId12"/>
    <p:sldId id="260" r:id="rId13"/>
    <p:sldId id="261" r:id="rId14"/>
    <p:sldId id="262" r:id="rId15"/>
    <p:sldId id="267" r:id="rId16"/>
  </p:sldIdLst>
  <p:sldSz cx="14630400" cy="10353675"/>
  <p:notesSz cx="10353675"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9F9F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56" autoAdjust="0"/>
    <p:restoredTop sz="94610"/>
  </p:normalViewPr>
  <p:slideViewPr>
    <p:cSldViewPr snapToGrid="0" snapToObjects="1">
      <p:cViewPr varScale="1">
        <p:scale>
          <a:sx n="46" d="100"/>
          <a:sy n="46" d="100"/>
        </p:scale>
        <p:origin x="97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31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19708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694456"/>
            <a:ext cx="10972800" cy="3604613"/>
          </a:xfrm>
        </p:spPr>
        <p:txBody>
          <a:bodyPr anchor="b"/>
          <a:lstStyle>
            <a:lvl1pPr algn="ctr">
              <a:defRPr sz="7200"/>
            </a:lvl1pPr>
          </a:lstStyle>
          <a:p>
            <a:r>
              <a:rPr lang="en-US" smtClean="0"/>
              <a:t>Click to edit Master title style</a:t>
            </a:r>
            <a:endParaRPr lang="en-IN"/>
          </a:p>
        </p:txBody>
      </p:sp>
      <p:sp>
        <p:nvSpPr>
          <p:cNvPr id="3" name="Subtitle 2"/>
          <p:cNvSpPr>
            <a:spLocks noGrp="1"/>
          </p:cNvSpPr>
          <p:nvPr>
            <p:ph type="subTitle" idx="1"/>
          </p:nvPr>
        </p:nvSpPr>
        <p:spPr>
          <a:xfrm>
            <a:off x="1828800" y="5438077"/>
            <a:ext cx="10972800" cy="2499741"/>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37969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0DDF080-5E8C-48AD-84E5-6C08B304C14E}" type="datetimeFigureOut">
              <a:rPr lang="en-US" smtClean="0"/>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5076421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551237"/>
            <a:ext cx="3154680" cy="8774261"/>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005840" y="551237"/>
            <a:ext cx="9281160" cy="87742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73291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16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0DDF080-5E8C-48AD-84E5-6C08B304C14E}" type="datetimeFigureOut">
              <a:rPr lang="en-US" smtClean="0"/>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58231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581230"/>
            <a:ext cx="12618720" cy="4306840"/>
          </a:xfrm>
        </p:spPr>
        <p:txBody>
          <a:bodyPr anchor="b"/>
          <a:lstStyle>
            <a:lvl1pPr>
              <a:defRPr sz="7200"/>
            </a:lvl1pPr>
          </a:lstStyle>
          <a:p>
            <a:r>
              <a:rPr lang="en-US" smtClean="0"/>
              <a:t>Click to edit Master title style</a:t>
            </a:r>
            <a:endParaRPr lang="en-IN"/>
          </a:p>
        </p:txBody>
      </p:sp>
      <p:sp>
        <p:nvSpPr>
          <p:cNvPr id="3" name="Text Placeholder 2"/>
          <p:cNvSpPr>
            <a:spLocks noGrp="1"/>
          </p:cNvSpPr>
          <p:nvPr>
            <p:ph type="body" idx="1"/>
          </p:nvPr>
        </p:nvSpPr>
        <p:spPr>
          <a:xfrm>
            <a:off x="998220" y="6928815"/>
            <a:ext cx="12618720" cy="2264866"/>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07277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005840" y="2756186"/>
            <a:ext cx="6217920" cy="656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7406640" y="2756186"/>
            <a:ext cx="6217920" cy="656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14059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51238"/>
            <a:ext cx="12618720" cy="200123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1007746" y="2538089"/>
            <a:ext cx="6189344" cy="1243878"/>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781968"/>
            <a:ext cx="6189344" cy="55627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7406640" y="2538089"/>
            <a:ext cx="6219826" cy="1243878"/>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781968"/>
            <a:ext cx="6219826" cy="55627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32212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19295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14689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90245"/>
            <a:ext cx="4718684" cy="2415858"/>
          </a:xfrm>
        </p:spPr>
        <p:txBody>
          <a:bodyPr anchor="b"/>
          <a:lstStyle>
            <a:lvl1pPr>
              <a:defRPr sz="3840"/>
            </a:lvl1pPr>
          </a:lstStyle>
          <a:p>
            <a:r>
              <a:rPr lang="en-US" smtClean="0"/>
              <a:t>Click to edit Master title style</a:t>
            </a:r>
            <a:endParaRPr lang="en-IN"/>
          </a:p>
        </p:txBody>
      </p:sp>
      <p:sp>
        <p:nvSpPr>
          <p:cNvPr id="3" name="Content Placeholder 2"/>
          <p:cNvSpPr>
            <a:spLocks noGrp="1"/>
          </p:cNvSpPr>
          <p:nvPr>
            <p:ph idx="1"/>
          </p:nvPr>
        </p:nvSpPr>
        <p:spPr>
          <a:xfrm>
            <a:off x="6219826" y="1490738"/>
            <a:ext cx="7406640" cy="735782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1007746" y="3106103"/>
            <a:ext cx="4718684" cy="5754439"/>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smtClean="0"/>
              <a:t>6/21/2025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4794499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90245"/>
            <a:ext cx="4718684" cy="2415858"/>
          </a:xfrm>
        </p:spPr>
        <p:txBody>
          <a:bodyPr anchor="b"/>
          <a:lstStyle>
            <a:lvl1pPr>
              <a:defRPr sz="3840"/>
            </a:lvl1pPr>
          </a:lstStyle>
          <a:p>
            <a:r>
              <a:rPr lang="en-US" smtClean="0"/>
              <a:t>Click to edit Master title style</a:t>
            </a:r>
            <a:endParaRPr lang="en-IN"/>
          </a:p>
        </p:txBody>
      </p:sp>
      <p:sp>
        <p:nvSpPr>
          <p:cNvPr id="3" name="Picture Placeholder 2"/>
          <p:cNvSpPr>
            <a:spLocks noGrp="1"/>
          </p:cNvSpPr>
          <p:nvPr>
            <p:ph type="pic" idx="1"/>
          </p:nvPr>
        </p:nvSpPr>
        <p:spPr>
          <a:xfrm>
            <a:off x="6219826" y="1490738"/>
            <a:ext cx="7406640" cy="735782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p:cNvSpPr>
            <a:spLocks noGrp="1"/>
          </p:cNvSpPr>
          <p:nvPr>
            <p:ph type="body" sz="half" idx="2"/>
          </p:nvPr>
        </p:nvSpPr>
        <p:spPr>
          <a:xfrm>
            <a:off x="1007746" y="3106103"/>
            <a:ext cx="4718684" cy="5754439"/>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2916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551238"/>
            <a:ext cx="12618720" cy="2001232"/>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1005840" y="2756186"/>
            <a:ext cx="12618720" cy="6569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1005840" y="9596324"/>
            <a:ext cx="3291840" cy="551237"/>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6/21/2025</a:t>
            </a:fld>
            <a:endParaRPr lang="en-US" dirty="0"/>
          </a:p>
        </p:txBody>
      </p:sp>
      <p:sp>
        <p:nvSpPr>
          <p:cNvPr id="5" name="Footer Placeholder 4"/>
          <p:cNvSpPr>
            <a:spLocks noGrp="1"/>
          </p:cNvSpPr>
          <p:nvPr>
            <p:ph type="ftr" sz="quarter" idx="3"/>
          </p:nvPr>
        </p:nvSpPr>
        <p:spPr>
          <a:xfrm>
            <a:off x="4846320" y="9596324"/>
            <a:ext cx="4937760" cy="551237"/>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9596324"/>
            <a:ext cx="3291840" cy="551237"/>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445306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tm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tmp"/><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tmp"/><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tmp"/><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tm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jpg"/><Relationship Id="rId1" Type="http://schemas.openxmlformats.org/officeDocument/2006/relationships/slideLayout" Target="../slideLayouts/slideLayout12.xml"/><Relationship Id="rId4" Type="http://schemas.openxmlformats.org/officeDocument/2006/relationships/image" Target="../media/image3.tmp"/></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6.jpg"/><Relationship Id="rId1" Type="http://schemas.openxmlformats.org/officeDocument/2006/relationships/slideLayout" Target="../slideLayouts/slideLayout12.xml"/><Relationship Id="rId4" Type="http://schemas.openxmlformats.org/officeDocument/2006/relationships/image" Target="../media/image3.tmp"/></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6.jpg"/><Relationship Id="rId1" Type="http://schemas.openxmlformats.org/officeDocument/2006/relationships/slideLayout" Target="../slideLayouts/slideLayout12.xml"/><Relationship Id="rId4" Type="http://schemas.openxmlformats.org/officeDocument/2006/relationships/image" Target="../media/image3.tmp"/></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7.jpg"/><Relationship Id="rId1" Type="http://schemas.openxmlformats.org/officeDocument/2006/relationships/slideLayout" Target="../slideLayouts/slideLayout12.xml"/><Relationship Id="rId4" Type="http://schemas.openxmlformats.org/officeDocument/2006/relationships/image" Target="../media/image3.tmp"/></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tmp"/><Relationship Id="rId7" Type="http://schemas.openxmlformats.org/officeDocument/2006/relationships/image" Target="../media/image13.tmp"/><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8" Type="http://schemas.openxmlformats.org/officeDocument/2006/relationships/image" Target="../media/image18.tmp"/><Relationship Id="rId3" Type="http://schemas.openxmlformats.org/officeDocument/2006/relationships/image" Target="../media/image3.tmp"/><Relationship Id="rId7" Type="http://schemas.openxmlformats.org/officeDocument/2006/relationships/image" Target="../media/image17.tmp"/><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16.tmp"/><Relationship Id="rId5" Type="http://schemas.openxmlformats.org/officeDocument/2006/relationships/image" Target="../media/image15.tmp"/><Relationship Id="rId10" Type="http://schemas.openxmlformats.org/officeDocument/2006/relationships/image" Target="../media/image20.tmp"/><Relationship Id="rId4" Type="http://schemas.openxmlformats.org/officeDocument/2006/relationships/image" Target="../media/image14.tmp"/><Relationship Id="rId9" Type="http://schemas.openxmlformats.org/officeDocument/2006/relationships/image" Target="../media/image19.tm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tm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0031" y="-84894"/>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10369296"/>
          </a:xfrm>
          <a:prstGeom prst="rect">
            <a:avLst/>
          </a:prstGeom>
        </p:spPr>
      </p:pic>
      <p:sp>
        <p:nvSpPr>
          <p:cNvPr id="4" name="Text 0"/>
          <p:cNvSpPr/>
          <p:nvPr/>
        </p:nvSpPr>
        <p:spPr>
          <a:xfrm>
            <a:off x="830303" y="3683369"/>
            <a:ext cx="8010144" cy="1858449"/>
          </a:xfrm>
          <a:prstGeom prst="rect">
            <a:avLst/>
          </a:prstGeom>
          <a:noFill/>
          <a:ln/>
        </p:spPr>
        <p:txBody>
          <a:bodyPr wrap="square" lIns="0" tIns="0" rIns="0" bIns="0" rtlCol="0" anchor="ctr"/>
          <a:lstStyle/>
          <a:p>
            <a:pPr marL="0" indent="0" algn="l">
              <a:lnSpc>
                <a:spcPts val="2690"/>
              </a:lnSpc>
              <a:buNone/>
            </a:pPr>
            <a:r>
              <a:rPr lang="en-US" sz="2800" dirty="0">
                <a:solidFill>
                  <a:srgbClr val="FFFFFF"/>
                </a:solidFill>
                <a:latin typeface="思源黑体-思源黑体-Medium" pitchFamily="34" charset="0"/>
                <a:ea typeface="思源黑体-思源黑体-Medium" pitchFamily="34" charset="-122"/>
                <a:cs typeface="思源黑体-思源黑体-Medium" pitchFamily="34" charset="-120"/>
              </a:rPr>
              <a:t>Indian banking transactions are integral to the nation's economy, facilitating financial operations across various sectors. This presentation explores the types, processes, and significance of these transactions in India's banking system.</a:t>
            </a:r>
            <a:endParaRPr lang="en-US" sz="2800" dirty="0">
              <a:solidFill>
                <a:srgbClr val="FFFFFF"/>
              </a:solidFill>
            </a:endParaRPr>
          </a:p>
        </p:txBody>
      </p:sp>
      <p:sp>
        <p:nvSpPr>
          <p:cNvPr id="5" name="Text 1"/>
          <p:cNvSpPr/>
          <p:nvPr/>
        </p:nvSpPr>
        <p:spPr>
          <a:xfrm>
            <a:off x="651995" y="1514579"/>
            <a:ext cx="8010144" cy="2039112"/>
          </a:xfrm>
          <a:prstGeom prst="rect">
            <a:avLst/>
          </a:prstGeom>
          <a:noFill/>
          <a:ln/>
        </p:spPr>
        <p:txBody>
          <a:bodyPr wrap="square" lIns="0" tIns="0" rIns="0" bIns="0" rtlCol="0" anchor="ctr"/>
          <a:lstStyle/>
          <a:p>
            <a:pPr marL="0" indent="0" algn="l">
              <a:lnSpc>
                <a:spcPts val="8010"/>
              </a:lnSpc>
              <a:buNone/>
            </a:pPr>
            <a:r>
              <a:rPr lang="en-US" sz="6410" dirty="0">
                <a:solidFill>
                  <a:srgbClr val="FFFFFF"/>
                </a:solidFill>
                <a:latin typeface="思源黑体-思源黑体-Medium" pitchFamily="34" charset="0"/>
                <a:ea typeface="思源黑体-思源黑体-Medium" pitchFamily="34" charset="-122"/>
                <a:cs typeface="思源黑体-思源黑体-Medium" pitchFamily="34" charset="-120"/>
              </a:rPr>
              <a:t>Indian Banking Transactions</a:t>
            </a:r>
            <a:endParaRPr lang="en-US" sz="6410" dirty="0"/>
          </a:p>
        </p:txBody>
      </p:sp>
      <p:sp>
        <p:nvSpPr>
          <p:cNvPr id="6" name="Rectangle 5"/>
          <p:cNvSpPr/>
          <p:nvPr/>
        </p:nvSpPr>
        <p:spPr>
          <a:xfrm>
            <a:off x="9656064" y="9421091"/>
            <a:ext cx="4974336" cy="932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9747" y="9405470"/>
            <a:ext cx="4769095" cy="825542"/>
          </a:xfrm>
          <a:prstGeom prst="rect">
            <a:avLst/>
          </a:prstGeom>
        </p:spPr>
      </p:pic>
      <p:sp>
        <p:nvSpPr>
          <p:cNvPr id="8" name="Rounded Rectangle 7"/>
          <p:cNvSpPr/>
          <p:nvPr/>
        </p:nvSpPr>
        <p:spPr>
          <a:xfrm>
            <a:off x="-1191" y="9116291"/>
            <a:ext cx="9316516" cy="11147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Presented by : Mohammed </a:t>
            </a:r>
            <a:r>
              <a:rPr lang="en-US" sz="4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Mahaboob</a:t>
            </a: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sz="4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Subhani</a:t>
            </a:r>
            <a:endParaRPr lang="en-IN"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008"/>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5047488" y="3419856"/>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3419856"/>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3419856"/>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56632" y="3419856"/>
            <a:ext cx="4544568" cy="4544568"/>
          </a:xfrm>
          <a:prstGeom prst="rect">
            <a:avLst/>
          </a:prstGeom>
        </p:spPr>
      </p:pic>
      <p:sp>
        <p:nvSpPr>
          <p:cNvPr id="7" name="Text 0"/>
          <p:cNvSpPr/>
          <p:nvPr/>
        </p:nvSpPr>
        <p:spPr>
          <a:xfrm>
            <a:off x="950976" y="6766560"/>
            <a:ext cx="3986784" cy="2057400"/>
          </a:xfrm>
          <a:prstGeom prst="rect">
            <a:avLst/>
          </a:prstGeom>
          <a:noFill/>
          <a:ln/>
        </p:spPr>
        <p:txBody>
          <a:bodyPr wrap="square" lIns="0" tIns="0" rIns="0" bIns="0" rtlCol="0" anchor="ctr"/>
          <a:lstStyle/>
          <a:p>
            <a:pPr marL="0" indent="0" algn="r">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As digital transactions increase, banks invest heavily in cybersecurity to protect customer data and prevent fraud, employing encryption and multi-factor authentication</a:t>
            </a:r>
            <a:r>
              <a:rPr lang="en-US" sz="1850" dirty="0">
                <a:solidFill>
                  <a:srgbClr val="C1C1C1"/>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8" name="Text 1"/>
          <p:cNvSpPr/>
          <p:nvPr/>
        </p:nvSpPr>
        <p:spPr>
          <a:xfrm>
            <a:off x="832104" y="128930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Digital Banking Transformation</a:t>
            </a:r>
            <a:endParaRPr lang="en-US" sz="4640" dirty="0"/>
          </a:p>
        </p:txBody>
      </p:sp>
      <p:sp>
        <p:nvSpPr>
          <p:cNvPr id="9" name="Text 2"/>
          <p:cNvSpPr/>
          <p:nvPr/>
        </p:nvSpPr>
        <p:spPr>
          <a:xfrm>
            <a:off x="950976" y="3364992"/>
            <a:ext cx="3986784" cy="1719072"/>
          </a:xfrm>
          <a:prstGeom prst="rect">
            <a:avLst/>
          </a:prstGeom>
          <a:noFill/>
          <a:ln/>
        </p:spPr>
        <p:txBody>
          <a:bodyPr wrap="square" lIns="0" tIns="0" rIns="0" bIns="0" rtlCol="0" anchor="ctr"/>
          <a:lstStyle/>
          <a:p>
            <a:pPr marL="0" indent="0" algn="r">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The rise of internet banking allows customers to perform transactions from anywhere, enhancing convenience and reducing the need for physical branch visits</a:t>
            </a:r>
            <a:r>
              <a:rPr lang="en-US" sz="1850" dirty="0">
                <a:solidFill>
                  <a:srgbClr val="C1C1C1"/>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0" name="Text 3"/>
          <p:cNvSpPr/>
          <p:nvPr/>
        </p:nvSpPr>
        <p:spPr>
          <a:xfrm>
            <a:off x="9601200" y="3374136"/>
            <a:ext cx="3986784" cy="2057400"/>
          </a:xfrm>
          <a:prstGeom prst="rect">
            <a:avLst/>
          </a:prstGeom>
          <a:noFill/>
          <a:ln/>
        </p:spPr>
        <p:txBody>
          <a:bodyPr wrap="square" lIns="0" tIns="0" rIns="0" bIns="0" rtlCol="0" anchor="ctr"/>
          <a:lstStyle/>
          <a:p>
            <a:pPr marL="0" indent="0" algn="l">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With the proliferation of smartphones, mobile banking apps provide users with easy access to their accounts, enabling transactions like bill payments and money transfers on the go.</a:t>
            </a:r>
            <a:endParaRPr lang="en-US" sz="2400" dirty="0"/>
          </a:p>
        </p:txBody>
      </p:sp>
      <p:sp>
        <p:nvSpPr>
          <p:cNvPr id="11" name="Text 4"/>
          <p:cNvSpPr/>
          <p:nvPr/>
        </p:nvSpPr>
        <p:spPr>
          <a:xfrm>
            <a:off x="950976" y="6126480"/>
            <a:ext cx="3986784" cy="374904"/>
          </a:xfrm>
          <a:prstGeom prst="rect">
            <a:avLst/>
          </a:prstGeom>
          <a:noFill/>
          <a:ln/>
        </p:spPr>
        <p:txBody>
          <a:bodyPr wrap="none" lIns="0" tIns="0" rIns="0" bIns="0" rtlCol="0" anchor="ctr"/>
          <a:lstStyle/>
          <a:p>
            <a:pPr marL="0" indent="0" algn="r">
              <a:lnSpc>
                <a:spcPts val="2900"/>
              </a:lnSpc>
              <a:buNone/>
            </a:pPr>
            <a:r>
              <a:rPr lang="en-US" sz="3200" dirty="0">
                <a:solidFill>
                  <a:srgbClr val="C1C1C1"/>
                </a:solidFill>
                <a:latin typeface="思源黑体-思源黑体-Medium" pitchFamily="34" charset="0"/>
                <a:ea typeface="思源黑体-思源黑体-Medium" pitchFamily="34" charset="-122"/>
                <a:cs typeface="思源黑体-思源黑体-Medium" pitchFamily="34" charset="-120"/>
              </a:rPr>
              <a:t>Cybersecurity Measures</a:t>
            </a:r>
            <a:endParaRPr lang="en-US" sz="3200" dirty="0"/>
          </a:p>
        </p:txBody>
      </p:sp>
      <p:sp>
        <p:nvSpPr>
          <p:cNvPr id="12" name="Text 5"/>
          <p:cNvSpPr/>
          <p:nvPr/>
        </p:nvSpPr>
        <p:spPr>
          <a:xfrm>
            <a:off x="9489255" y="2702052"/>
            <a:ext cx="3986784" cy="374904"/>
          </a:xfrm>
          <a:prstGeom prst="rect">
            <a:avLst/>
          </a:prstGeom>
          <a:noFill/>
          <a:ln/>
        </p:spPr>
        <p:txBody>
          <a:bodyPr wrap="none" lIns="0" tIns="0" rIns="0" bIns="0" rtlCol="0" anchor="ctr"/>
          <a:lstStyle/>
          <a:p>
            <a:pPr marL="0" indent="0" algn="l">
              <a:lnSpc>
                <a:spcPts val="2900"/>
              </a:lnSpc>
              <a:buNone/>
            </a:pPr>
            <a:r>
              <a:rPr lang="en-US" sz="3200" dirty="0">
                <a:solidFill>
                  <a:srgbClr val="C1C1C1"/>
                </a:solidFill>
                <a:latin typeface="思源黑体-思源黑体-Medium" pitchFamily="34" charset="0"/>
                <a:ea typeface="思源黑体-思源黑体-Medium" pitchFamily="34" charset="-122"/>
                <a:cs typeface="思源黑体-思源黑体-Medium" pitchFamily="34" charset="-120"/>
              </a:rPr>
              <a:t>Mobile Banking Applications</a:t>
            </a:r>
            <a:endParaRPr lang="en-US" sz="3200" dirty="0"/>
          </a:p>
        </p:txBody>
      </p:sp>
      <p:sp>
        <p:nvSpPr>
          <p:cNvPr id="13" name="Text 6"/>
          <p:cNvSpPr/>
          <p:nvPr/>
        </p:nvSpPr>
        <p:spPr>
          <a:xfrm>
            <a:off x="9710928" y="6766560"/>
            <a:ext cx="3986784" cy="2057400"/>
          </a:xfrm>
          <a:prstGeom prst="rect">
            <a:avLst/>
          </a:prstGeom>
          <a:noFill/>
          <a:ln/>
        </p:spPr>
        <p:txBody>
          <a:bodyPr wrap="square" lIns="0" tIns="0" rIns="0" bIns="0" rtlCol="0" anchor="ctr"/>
          <a:lstStyle/>
          <a:p>
            <a:pPr marL="0" indent="0" algn="l">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Platforms like UPI, Paytm, and PhonePe have revolutionized payment methods, allowing seamless peer-to-peer transactions and merchant payments with minimal transaction fees.</a:t>
            </a:r>
            <a:endParaRPr lang="en-US" sz="2400" dirty="0"/>
          </a:p>
        </p:txBody>
      </p:sp>
      <p:sp>
        <p:nvSpPr>
          <p:cNvPr id="14" name="Text 7"/>
          <p:cNvSpPr/>
          <p:nvPr/>
        </p:nvSpPr>
        <p:spPr>
          <a:xfrm>
            <a:off x="950976" y="2734056"/>
            <a:ext cx="3986784" cy="374904"/>
          </a:xfrm>
          <a:prstGeom prst="rect">
            <a:avLst/>
          </a:prstGeom>
          <a:noFill/>
          <a:ln/>
        </p:spPr>
        <p:txBody>
          <a:bodyPr wrap="none" lIns="0" tIns="0" rIns="0" bIns="0" rtlCol="0" anchor="ctr"/>
          <a:lstStyle/>
          <a:p>
            <a:pPr marL="0" indent="0" algn="r">
              <a:lnSpc>
                <a:spcPts val="2900"/>
              </a:lnSpc>
              <a:buNone/>
            </a:pPr>
            <a:r>
              <a:rPr lang="en-US" sz="3200" dirty="0">
                <a:solidFill>
                  <a:srgbClr val="C1C1C1"/>
                </a:solidFill>
                <a:latin typeface="思源黑体-思源黑体-Medium" pitchFamily="34" charset="0"/>
                <a:ea typeface="思源黑体-思源黑体-Medium" pitchFamily="34" charset="-122"/>
                <a:cs typeface="思源黑体-思源黑体-Medium" pitchFamily="34" charset="-120"/>
              </a:rPr>
              <a:t>Online Banking Services</a:t>
            </a:r>
            <a:endParaRPr lang="en-US" sz="3200" dirty="0"/>
          </a:p>
        </p:txBody>
      </p:sp>
      <p:sp>
        <p:nvSpPr>
          <p:cNvPr id="15" name="Text 8"/>
          <p:cNvSpPr/>
          <p:nvPr/>
        </p:nvSpPr>
        <p:spPr>
          <a:xfrm>
            <a:off x="9710928" y="6126480"/>
            <a:ext cx="3986784" cy="374904"/>
          </a:xfrm>
          <a:prstGeom prst="rect">
            <a:avLst/>
          </a:prstGeom>
          <a:noFill/>
          <a:ln/>
        </p:spPr>
        <p:txBody>
          <a:bodyPr wrap="none" lIns="0" tIns="0" rIns="0" bIns="0" rtlCol="0" anchor="ctr"/>
          <a:lstStyle/>
          <a:p>
            <a:pPr marL="0" indent="0" algn="l">
              <a:lnSpc>
                <a:spcPts val="2900"/>
              </a:lnSpc>
              <a:buNone/>
            </a:pPr>
            <a:r>
              <a:rPr lang="en-US" sz="3200" dirty="0">
                <a:solidFill>
                  <a:srgbClr val="C1C1C1"/>
                </a:solidFill>
                <a:latin typeface="思源黑体-思源黑体-Medium" pitchFamily="34" charset="0"/>
                <a:ea typeface="思源黑体-思源黑体-Medium" pitchFamily="34" charset="-122"/>
                <a:cs typeface="思源黑体-思源黑体-Medium" pitchFamily="34" charset="-120"/>
              </a:rPr>
              <a:t>Digital Payment Systems</a:t>
            </a:r>
            <a:endParaRPr lang="en-US" sz="3200" dirty="0"/>
          </a:p>
        </p:txBody>
      </p:sp>
      <p:sp>
        <p:nvSpPr>
          <p:cNvPr id="16" name="Text 9"/>
          <p:cNvSpPr/>
          <p:nvPr/>
        </p:nvSpPr>
        <p:spPr>
          <a:xfrm>
            <a:off x="6409944" y="630021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D3D3D"/>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17" name="Text 10"/>
          <p:cNvSpPr/>
          <p:nvPr/>
        </p:nvSpPr>
        <p:spPr>
          <a:xfrm>
            <a:off x="8065008" y="464515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8" name="Text 11"/>
          <p:cNvSpPr/>
          <p:nvPr/>
        </p:nvSpPr>
        <p:spPr>
          <a:xfrm>
            <a:off x="8065008" y="630021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71717"/>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9" name="Text 12"/>
          <p:cNvSpPr/>
          <p:nvPr/>
        </p:nvSpPr>
        <p:spPr>
          <a:xfrm>
            <a:off x="6409944" y="464515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D3D3D"/>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pic>
        <p:nvPicPr>
          <p:cNvPr id="20" name="Picture 1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1305" y="9542463"/>
            <a:ext cx="4769095" cy="82554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9848088" y="3355848"/>
            <a:ext cx="3831336" cy="2532888"/>
          </a:xfrm>
          <a:prstGeom prst="rect">
            <a:avLst/>
          </a:prstGeom>
        </p:spPr>
      </p:pic>
      <p:pic>
        <p:nvPicPr>
          <p:cNvPr id="4" name="Image 2" descr="preencoded.png"/>
          <p:cNvPicPr>
            <a:picLocks noChangeAspect="1"/>
          </p:cNvPicPr>
          <p:nvPr/>
        </p:nvPicPr>
        <p:blipFill>
          <a:blip r:embed="rId5"/>
          <a:stretch>
            <a:fillRect/>
          </a:stretch>
        </p:blipFill>
        <p:spPr>
          <a:xfrm>
            <a:off x="960120" y="3355848"/>
            <a:ext cx="3831336" cy="2532888"/>
          </a:xfrm>
          <a:prstGeom prst="rect">
            <a:avLst/>
          </a:prstGeom>
        </p:spPr>
      </p:pic>
      <p:pic>
        <p:nvPicPr>
          <p:cNvPr id="5" name="Image 3" descr="preencoded.png"/>
          <p:cNvPicPr>
            <a:picLocks noChangeAspect="1"/>
          </p:cNvPicPr>
          <p:nvPr/>
        </p:nvPicPr>
        <p:blipFill>
          <a:blip r:embed="rId6"/>
          <a:stretch>
            <a:fillRect/>
          </a:stretch>
        </p:blipFill>
        <p:spPr>
          <a:xfrm>
            <a:off x="5404104" y="3355848"/>
            <a:ext cx="3831336" cy="2532888"/>
          </a:xfrm>
          <a:prstGeom prst="rect">
            <a:avLst/>
          </a:prstGeom>
        </p:spPr>
      </p:pic>
      <p:sp>
        <p:nvSpPr>
          <p:cNvPr id="6" name="Text 0"/>
          <p:cNvSpPr/>
          <p:nvPr/>
        </p:nvSpPr>
        <p:spPr>
          <a:xfrm>
            <a:off x="5404104" y="611733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C1C1C1"/>
                </a:solidFill>
                <a:latin typeface="思源黑体-思源黑体-Medium" pitchFamily="34" charset="0"/>
                <a:ea typeface="思源黑体-思源黑体-Medium" pitchFamily="34" charset="-122"/>
                <a:cs typeface="思源黑体-思源黑体-Medium" pitchFamily="34" charset="-120"/>
              </a:rPr>
              <a:t>Banking Regulation Act</a:t>
            </a:r>
            <a:endParaRPr lang="en-US" sz="2320" dirty="0"/>
          </a:p>
        </p:txBody>
      </p:sp>
      <p:sp>
        <p:nvSpPr>
          <p:cNvPr id="7" name="Text 1"/>
          <p:cNvSpPr/>
          <p:nvPr/>
        </p:nvSpPr>
        <p:spPr>
          <a:xfrm>
            <a:off x="9848088" y="6995160"/>
            <a:ext cx="3831336" cy="1033272"/>
          </a:xfrm>
          <a:prstGeom prst="rect">
            <a:avLst/>
          </a:prstGeom>
          <a:noFill/>
          <a:ln/>
        </p:spPr>
        <p:txBody>
          <a:bodyPr wrap="square" lIns="0" tIns="0" rIns="0" bIns="0" rtlCol="0" anchor="ctr"/>
          <a:lstStyle/>
          <a:p>
            <a:pPr marL="0" indent="0" algn="ctr">
              <a:lnSpc>
                <a:spcPts val="2690"/>
              </a:lnSpc>
              <a:buNone/>
            </a:pPr>
            <a:r>
              <a:rPr lang="en-US" sz="1850" dirty="0">
                <a:solidFill>
                  <a:srgbClr val="C1C1C1"/>
                </a:solidFill>
                <a:latin typeface="思源黑体-思源黑体-Medium" pitchFamily="34" charset="0"/>
                <a:ea typeface="思源黑体-思源黑体-Medium" pitchFamily="34" charset="-122"/>
                <a:cs typeface="思源黑体-思源黑体-Medium" pitchFamily="34" charset="-120"/>
              </a:rPr>
              <a:t>Laws are in place to protect customers, ensuring transparency and recourse in case of disputes.</a:t>
            </a:r>
            <a:endParaRPr lang="en-US" sz="1850" dirty="0"/>
          </a:p>
        </p:txBody>
      </p:sp>
      <p:sp>
        <p:nvSpPr>
          <p:cNvPr id="8" name="Text 2"/>
          <p:cNvSpPr/>
          <p:nvPr/>
        </p:nvSpPr>
        <p:spPr>
          <a:xfrm>
            <a:off x="960120" y="611733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C1C1C1"/>
                </a:solidFill>
                <a:latin typeface="思源黑体-思源黑体-Medium" pitchFamily="34" charset="0"/>
                <a:ea typeface="思源黑体-思源黑体-Medium" pitchFamily="34" charset="-122"/>
                <a:cs typeface="思源黑体-思源黑体-Medium" pitchFamily="34" charset="-120"/>
              </a:rPr>
              <a:t>Reserve Bank of India (RBI)</a:t>
            </a:r>
            <a:endParaRPr lang="en-US" sz="2320" dirty="0"/>
          </a:p>
        </p:txBody>
      </p:sp>
      <p:sp>
        <p:nvSpPr>
          <p:cNvPr id="9" name="Text 3"/>
          <p:cNvSpPr/>
          <p:nvPr/>
        </p:nvSpPr>
        <p:spPr>
          <a:xfrm>
            <a:off x="9848088" y="6117336"/>
            <a:ext cx="3831336" cy="740664"/>
          </a:xfrm>
          <a:prstGeom prst="rect">
            <a:avLst/>
          </a:prstGeom>
          <a:noFill/>
          <a:ln/>
        </p:spPr>
        <p:txBody>
          <a:bodyPr wrap="square" lIns="0" tIns="0" rIns="0" bIns="0" rtlCol="0" anchor="ctr"/>
          <a:lstStyle/>
          <a:p>
            <a:pPr marL="0" indent="0" algn="ctr">
              <a:lnSpc>
                <a:spcPts val="2900"/>
              </a:lnSpc>
              <a:buNone/>
            </a:pPr>
            <a:r>
              <a:rPr lang="en-US" sz="2320" dirty="0">
                <a:solidFill>
                  <a:srgbClr val="C1C1C1"/>
                </a:solidFill>
                <a:latin typeface="思源黑体-思源黑体-Medium" pitchFamily="34" charset="0"/>
                <a:ea typeface="思源黑体-思源黑体-Medium" pitchFamily="34" charset="-122"/>
                <a:cs typeface="思源黑体-思源黑体-Medium" pitchFamily="34" charset="-120"/>
              </a:rPr>
              <a:t>Customer Protection Regulations</a:t>
            </a:r>
            <a:endParaRPr lang="en-US" sz="2320" dirty="0"/>
          </a:p>
        </p:txBody>
      </p:sp>
      <p:sp>
        <p:nvSpPr>
          <p:cNvPr id="10" name="Text 4"/>
          <p:cNvSpPr/>
          <p:nvPr/>
        </p:nvSpPr>
        <p:spPr>
          <a:xfrm>
            <a:off x="960120" y="6629400"/>
            <a:ext cx="3831336" cy="1371600"/>
          </a:xfrm>
          <a:prstGeom prst="rect">
            <a:avLst/>
          </a:prstGeom>
          <a:noFill/>
          <a:ln/>
        </p:spPr>
        <p:txBody>
          <a:bodyPr wrap="square" lIns="0" tIns="0" rIns="0" bIns="0" rtlCol="0" anchor="ctr"/>
          <a:lstStyle/>
          <a:p>
            <a:pPr marL="0" indent="0" algn="ctr">
              <a:lnSpc>
                <a:spcPts val="2690"/>
              </a:lnSpc>
              <a:buNone/>
            </a:pPr>
            <a:r>
              <a:rPr lang="en-US" sz="1850" dirty="0">
                <a:solidFill>
                  <a:srgbClr val="C1C1C1"/>
                </a:solidFill>
                <a:latin typeface="思源黑体-思源黑体-Medium" pitchFamily="34" charset="0"/>
                <a:ea typeface="思源黑体-思源黑体-Medium" pitchFamily="34" charset="-122"/>
                <a:cs typeface="思源黑体-思源黑体-Medium" pitchFamily="34" charset="-120"/>
              </a:rPr>
              <a:t>The RBI regulates banking transactions in India, ensuring stability and trust in the financial system.</a:t>
            </a:r>
            <a:endParaRPr lang="en-US" sz="1850" dirty="0"/>
          </a:p>
        </p:txBody>
      </p:sp>
      <p:sp>
        <p:nvSpPr>
          <p:cNvPr id="11" name="Text 5"/>
          <p:cNvSpPr/>
          <p:nvPr/>
        </p:nvSpPr>
        <p:spPr>
          <a:xfrm>
            <a:off x="832104" y="222199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Regulatory Framework</a:t>
            </a:r>
            <a:endParaRPr lang="en-US" sz="4640" dirty="0"/>
          </a:p>
        </p:txBody>
      </p:sp>
      <p:sp>
        <p:nvSpPr>
          <p:cNvPr id="12" name="Text 6"/>
          <p:cNvSpPr/>
          <p:nvPr/>
        </p:nvSpPr>
        <p:spPr>
          <a:xfrm>
            <a:off x="5404104" y="6629400"/>
            <a:ext cx="3831336" cy="1371600"/>
          </a:xfrm>
          <a:prstGeom prst="rect">
            <a:avLst/>
          </a:prstGeom>
          <a:noFill/>
          <a:ln/>
        </p:spPr>
        <p:txBody>
          <a:bodyPr wrap="square" lIns="0" tIns="0" rIns="0" bIns="0" rtlCol="0" anchor="ctr"/>
          <a:lstStyle/>
          <a:p>
            <a:pPr marL="0" indent="0" algn="ctr">
              <a:lnSpc>
                <a:spcPts val="2690"/>
              </a:lnSpc>
              <a:buNone/>
            </a:pPr>
            <a:r>
              <a:rPr lang="en-US" sz="1850" dirty="0">
                <a:solidFill>
                  <a:srgbClr val="C1C1C1"/>
                </a:solidFill>
                <a:latin typeface="思源黑体-思源黑体-Medium" pitchFamily="34" charset="0"/>
                <a:ea typeface="思源黑体-思源黑体-Medium" pitchFamily="34" charset="-122"/>
                <a:cs typeface="思源黑体-思源黑体-Medium" pitchFamily="34" charset="-120"/>
              </a:rPr>
              <a:t>This act governs the operations of banks, stipulating requirements for transaction reporting and compliance.</a:t>
            </a:r>
            <a:endParaRPr lang="en-US" sz="1850" dirty="0"/>
          </a:p>
        </p:txBody>
      </p:sp>
      <p:pic>
        <p:nvPicPr>
          <p:cNvPr id="13" name="Picture 1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8088" y="9528133"/>
            <a:ext cx="4769095" cy="82554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9144" y="0"/>
            <a:ext cx="14630400" cy="10369296"/>
          </a:xfrm>
          <a:prstGeom prst="rect">
            <a:avLst/>
          </a:prstGeom>
        </p:spPr>
      </p:pic>
      <p:sp>
        <p:nvSpPr>
          <p:cNvPr id="4" name="Text 0"/>
          <p:cNvSpPr/>
          <p:nvPr/>
        </p:nvSpPr>
        <p:spPr>
          <a:xfrm>
            <a:off x="1078992" y="4270248"/>
            <a:ext cx="3831336" cy="374904"/>
          </a:xfrm>
          <a:prstGeom prst="rect">
            <a:avLst/>
          </a:prstGeom>
          <a:noFill/>
          <a:ln/>
        </p:spPr>
        <p:txBody>
          <a:bodyPr wrap="none" lIns="0" tIns="0" rIns="0" bIns="0" rtlCol="0" anchor="ctr"/>
          <a:lstStyle/>
          <a:p>
            <a:pPr marL="0" indent="0" algn="l">
              <a:lnSpc>
                <a:spcPts val="2900"/>
              </a:lnSpc>
              <a:buNone/>
            </a:pPr>
            <a:r>
              <a:rPr lang="en-US" sz="2320" dirty="0">
                <a:solidFill>
                  <a:schemeClr val="bg1"/>
                </a:solidFill>
                <a:latin typeface="思源黑体-思源黑体-Medium" pitchFamily="34" charset="0"/>
                <a:ea typeface="思源黑体-思源黑体-Medium" pitchFamily="34" charset="-122"/>
                <a:cs typeface="思源黑体-思源黑体-Medium" pitchFamily="34" charset="-120"/>
              </a:rPr>
              <a:t>Fraud and Cybercrime</a:t>
            </a:r>
            <a:endParaRPr lang="en-US" sz="2320" dirty="0">
              <a:solidFill>
                <a:schemeClr val="bg1"/>
              </a:solidFill>
            </a:endParaRPr>
          </a:p>
        </p:txBody>
      </p:sp>
      <p:sp>
        <p:nvSpPr>
          <p:cNvPr id="5" name="Text 1"/>
          <p:cNvSpPr/>
          <p:nvPr/>
        </p:nvSpPr>
        <p:spPr>
          <a:xfrm>
            <a:off x="832104" y="313639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Challenges in Banking Transactions</a:t>
            </a:r>
            <a:endParaRPr lang="en-US" sz="4640" dirty="0"/>
          </a:p>
        </p:txBody>
      </p:sp>
      <p:sp>
        <p:nvSpPr>
          <p:cNvPr id="6" name="Text 2"/>
          <p:cNvSpPr/>
          <p:nvPr/>
        </p:nvSpPr>
        <p:spPr>
          <a:xfrm>
            <a:off x="9729216" y="4782312"/>
            <a:ext cx="3831336" cy="1371600"/>
          </a:xfrm>
          <a:prstGeom prst="rect">
            <a:avLst/>
          </a:prstGeom>
          <a:noFill/>
          <a:ln/>
        </p:spPr>
        <p:txBody>
          <a:bodyPr wrap="square" lIns="0" tIns="0" rIns="0" bIns="0" rtlCol="0" anchor="ctr"/>
          <a:lstStyle/>
          <a:p>
            <a:pPr marL="0" indent="0" algn="l">
              <a:lnSpc>
                <a:spcPts val="2690"/>
              </a:lnSpc>
              <a:buNone/>
            </a:pPr>
            <a:r>
              <a:rPr lang="en-US" sz="1850" dirty="0">
                <a:solidFill>
                  <a:schemeClr val="bg1"/>
                </a:solidFill>
                <a:latin typeface="思源黑体-思源黑体-Medium" pitchFamily="34" charset="0"/>
                <a:ea typeface="思源黑体-思源黑体-Medium" pitchFamily="34" charset="-122"/>
                <a:cs typeface="思源黑体-思源黑体-Medium" pitchFamily="34" charset="-120"/>
              </a:rPr>
              <a:t>Banks face challenges in adhering to various regulations, which can complicate transaction processes and increase operational costs.</a:t>
            </a:r>
            <a:endParaRPr lang="en-US" sz="1850" dirty="0">
              <a:solidFill>
                <a:schemeClr val="bg1"/>
              </a:solidFill>
            </a:endParaRPr>
          </a:p>
        </p:txBody>
      </p:sp>
      <p:sp>
        <p:nvSpPr>
          <p:cNvPr id="7" name="Text 3"/>
          <p:cNvSpPr/>
          <p:nvPr/>
        </p:nvSpPr>
        <p:spPr>
          <a:xfrm>
            <a:off x="1078992" y="4782312"/>
            <a:ext cx="3831336" cy="1719072"/>
          </a:xfrm>
          <a:prstGeom prst="rect">
            <a:avLst/>
          </a:prstGeom>
          <a:noFill/>
          <a:ln/>
        </p:spPr>
        <p:txBody>
          <a:bodyPr wrap="square" lIns="0" tIns="0" rIns="0" bIns="0" rtlCol="0" anchor="ctr"/>
          <a:lstStyle/>
          <a:p>
            <a:pPr marL="0" indent="0" algn="l">
              <a:lnSpc>
                <a:spcPts val="2690"/>
              </a:lnSpc>
              <a:buNone/>
            </a:pPr>
            <a:r>
              <a:rPr lang="en-US" sz="1850" dirty="0">
                <a:solidFill>
                  <a:schemeClr val="bg1"/>
                </a:solidFill>
                <a:latin typeface="思源黑体-思源黑体-Medium" pitchFamily="34" charset="0"/>
                <a:ea typeface="思源黑体-思源黑体-Medium" pitchFamily="34" charset="-122"/>
                <a:cs typeface="思源黑体-思源黑体-Medium" pitchFamily="34" charset="-120"/>
              </a:rPr>
              <a:t>Increasing digital transactions have led to a rise in cyber fraud, requiring constant vigilance and robust security measures to safeguard customer funds.</a:t>
            </a:r>
            <a:endParaRPr lang="en-US" sz="1850" dirty="0">
              <a:solidFill>
                <a:schemeClr val="bg1"/>
              </a:solidFill>
            </a:endParaRPr>
          </a:p>
        </p:txBody>
      </p:sp>
      <p:sp>
        <p:nvSpPr>
          <p:cNvPr id="8" name="Text 4"/>
          <p:cNvSpPr/>
          <p:nvPr/>
        </p:nvSpPr>
        <p:spPr>
          <a:xfrm>
            <a:off x="5404104" y="4782312"/>
            <a:ext cx="3831336" cy="2057400"/>
          </a:xfrm>
          <a:prstGeom prst="rect">
            <a:avLst/>
          </a:prstGeom>
          <a:noFill/>
          <a:ln/>
        </p:spPr>
        <p:txBody>
          <a:bodyPr wrap="square" lIns="0" tIns="0" rIns="0" bIns="0" rtlCol="0" anchor="ctr"/>
          <a:lstStyle/>
          <a:p>
            <a:pPr marL="0" indent="0" algn="l">
              <a:lnSpc>
                <a:spcPts val="2690"/>
              </a:lnSpc>
              <a:buNone/>
            </a:pPr>
            <a:r>
              <a:rPr lang="en-US" sz="1850" dirty="0">
                <a:solidFill>
                  <a:schemeClr val="bg1"/>
                </a:solidFill>
                <a:latin typeface="思源黑体-思源黑体-Medium" pitchFamily="34" charset="0"/>
                <a:ea typeface="思源黑体-思源黑体-Medium" pitchFamily="34" charset="-122"/>
                <a:cs typeface="思源黑体-思源黑体-Medium" pitchFamily="34" charset="-120"/>
              </a:rPr>
              <a:t>Limited access to technology in rural areas can hinder effective banking transactions, necessitating initiatives to improve digital literacy and infrastructure.</a:t>
            </a:r>
            <a:endParaRPr lang="en-US" sz="1850" dirty="0">
              <a:solidFill>
                <a:schemeClr val="bg1"/>
              </a:solidFill>
            </a:endParaRPr>
          </a:p>
        </p:txBody>
      </p:sp>
      <p:sp>
        <p:nvSpPr>
          <p:cNvPr id="9" name="Text 5"/>
          <p:cNvSpPr/>
          <p:nvPr/>
        </p:nvSpPr>
        <p:spPr>
          <a:xfrm>
            <a:off x="5404104" y="4270248"/>
            <a:ext cx="3831336" cy="374904"/>
          </a:xfrm>
          <a:prstGeom prst="rect">
            <a:avLst/>
          </a:prstGeom>
          <a:noFill/>
          <a:ln/>
        </p:spPr>
        <p:txBody>
          <a:bodyPr wrap="none" lIns="0" tIns="0" rIns="0" bIns="0" rtlCol="0" anchor="ctr"/>
          <a:lstStyle/>
          <a:p>
            <a:pPr marL="0" indent="0" algn="l">
              <a:lnSpc>
                <a:spcPts val="2900"/>
              </a:lnSpc>
              <a:buNone/>
            </a:pPr>
            <a:r>
              <a:rPr lang="en-US" sz="2320" dirty="0">
                <a:solidFill>
                  <a:schemeClr val="bg1"/>
                </a:solidFill>
                <a:latin typeface="思源黑体-思源黑体-Medium" pitchFamily="34" charset="0"/>
                <a:ea typeface="思源黑体-思源黑体-Medium" pitchFamily="34" charset="-122"/>
                <a:cs typeface="思源黑体-思源黑体-Medium" pitchFamily="34" charset="-120"/>
              </a:rPr>
              <a:t>Technological Barriers</a:t>
            </a:r>
            <a:endParaRPr lang="en-US" sz="2320" dirty="0">
              <a:solidFill>
                <a:schemeClr val="bg1"/>
              </a:solidFill>
            </a:endParaRPr>
          </a:p>
        </p:txBody>
      </p:sp>
      <p:sp>
        <p:nvSpPr>
          <p:cNvPr id="10" name="Text 6"/>
          <p:cNvSpPr/>
          <p:nvPr/>
        </p:nvSpPr>
        <p:spPr>
          <a:xfrm>
            <a:off x="9729216" y="4270248"/>
            <a:ext cx="3831336" cy="374904"/>
          </a:xfrm>
          <a:prstGeom prst="rect">
            <a:avLst/>
          </a:prstGeom>
          <a:noFill/>
          <a:ln/>
        </p:spPr>
        <p:txBody>
          <a:bodyPr wrap="none" lIns="0" tIns="0" rIns="0" bIns="0" rtlCol="0" anchor="ctr"/>
          <a:lstStyle/>
          <a:p>
            <a:pPr marL="0" indent="0" algn="l">
              <a:lnSpc>
                <a:spcPts val="2900"/>
              </a:lnSpc>
              <a:buNone/>
            </a:pPr>
            <a:r>
              <a:rPr lang="en-US" sz="2320" dirty="0">
                <a:solidFill>
                  <a:schemeClr val="bg1"/>
                </a:solidFill>
                <a:latin typeface="思源黑体-思源黑体-Medium" pitchFamily="34" charset="0"/>
                <a:ea typeface="思源黑体-思源黑体-Medium" pitchFamily="34" charset="-122"/>
                <a:cs typeface="思源黑体-思源黑体-Medium" pitchFamily="34" charset="-120"/>
              </a:rPr>
              <a:t>Regulatory</a:t>
            </a:r>
            <a:r>
              <a:rPr lang="en-US" sz="2320" dirty="0">
                <a:solidFill>
                  <a:srgbClr val="C1C1C1"/>
                </a:solidFill>
                <a:latin typeface="思源黑体-思源黑体-Medium" pitchFamily="34" charset="0"/>
                <a:ea typeface="思源黑体-思源黑体-Medium" pitchFamily="34" charset="-122"/>
                <a:cs typeface="思源黑体-思源黑体-Medium" pitchFamily="34" charset="-120"/>
              </a:rPr>
              <a:t> </a:t>
            </a:r>
            <a:r>
              <a:rPr lang="en-US" sz="2320" dirty="0">
                <a:solidFill>
                  <a:schemeClr val="bg1"/>
                </a:solidFill>
                <a:latin typeface="思源黑体-思源黑体-Medium" pitchFamily="34" charset="0"/>
                <a:ea typeface="思源黑体-思源黑体-Medium" pitchFamily="34" charset="-122"/>
                <a:cs typeface="思源黑体-思源黑体-Medium" pitchFamily="34" charset="-120"/>
              </a:rPr>
              <a:t>Compliance</a:t>
            </a:r>
            <a:endParaRPr lang="en-US" sz="2320" dirty="0">
              <a:solidFill>
                <a:schemeClr val="bg1"/>
              </a:solidFill>
            </a:endParaRPr>
          </a:p>
        </p:txBody>
      </p:sp>
      <p:pic>
        <p:nvPicPr>
          <p:cNvPr id="11" name="Picture 1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1305" y="9528133"/>
            <a:ext cx="4769095" cy="82554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72" y="98645"/>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5047488" y="3419856"/>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3419856"/>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3419856"/>
            <a:ext cx="4544568" cy="4544568"/>
          </a:xfrm>
          <a:prstGeom prst="rect">
            <a:avLst/>
          </a:prstGeom>
        </p:spPr>
      </p:pic>
      <p:sp>
        <p:nvSpPr>
          <p:cNvPr id="6" name="Text 0"/>
          <p:cNvSpPr/>
          <p:nvPr/>
        </p:nvSpPr>
        <p:spPr>
          <a:xfrm>
            <a:off x="9710928" y="3483864"/>
            <a:ext cx="3986784" cy="1719072"/>
          </a:xfrm>
          <a:prstGeom prst="rect">
            <a:avLst/>
          </a:prstGeom>
          <a:noFill/>
          <a:ln/>
        </p:spPr>
        <p:txBody>
          <a:bodyPr wrap="square" lIns="0" tIns="0" rIns="0" bIns="0" rtlCol="0" anchor="ctr"/>
          <a:lstStyle/>
          <a:p>
            <a:pPr marL="0" indent="0" algn="l">
              <a:lnSpc>
                <a:spcPts val="2690"/>
              </a:lnSpc>
              <a:buNone/>
            </a:pPr>
            <a:r>
              <a:rPr lang="en-US" sz="2400" dirty="0">
                <a:solidFill>
                  <a:schemeClr val="accent6">
                    <a:lumMod val="20000"/>
                    <a:lumOff val="80000"/>
                  </a:schemeClr>
                </a:solidFill>
                <a:latin typeface="思源黑体-思源黑体-Medium" pitchFamily="34" charset="0"/>
                <a:ea typeface="思源黑体-思源黑体-Medium" pitchFamily="34" charset="-122"/>
                <a:cs typeface="思源黑体-思源黑体-Medium" pitchFamily="34" charset="-120"/>
              </a:rPr>
              <a:t>The adoption of blockchain for transactions promises enhanced security, transparency, and efficiency, particularly in cross-border payments.</a:t>
            </a:r>
            <a:endParaRPr lang="en-US" sz="2400" dirty="0">
              <a:solidFill>
                <a:schemeClr val="accent6">
                  <a:lumMod val="20000"/>
                  <a:lumOff val="80000"/>
                </a:schemeClr>
              </a:solidFill>
            </a:endParaRPr>
          </a:p>
        </p:txBody>
      </p:sp>
      <p:sp>
        <p:nvSpPr>
          <p:cNvPr id="7" name="Text 1"/>
          <p:cNvSpPr/>
          <p:nvPr/>
        </p:nvSpPr>
        <p:spPr>
          <a:xfrm>
            <a:off x="9710928" y="6949440"/>
            <a:ext cx="3986784" cy="1719072"/>
          </a:xfrm>
          <a:prstGeom prst="rect">
            <a:avLst/>
          </a:prstGeom>
          <a:noFill/>
          <a:ln/>
        </p:spPr>
        <p:txBody>
          <a:bodyPr wrap="square" lIns="0" tIns="0" rIns="0" bIns="0" rtlCol="0" anchor="ctr"/>
          <a:lstStyle/>
          <a:p>
            <a:pPr marL="0" indent="0" algn="l">
              <a:lnSpc>
                <a:spcPts val="2690"/>
              </a:lnSpc>
              <a:buNone/>
            </a:pPr>
            <a:r>
              <a:rPr lang="en-US" sz="2400" dirty="0">
                <a:solidFill>
                  <a:schemeClr val="accent6">
                    <a:lumMod val="20000"/>
                    <a:lumOff val="80000"/>
                  </a:schemeClr>
                </a:solidFill>
                <a:latin typeface="思源黑体-思源黑体-Medium" pitchFamily="34" charset="0"/>
                <a:ea typeface="思源黑体-思源黑体-Medium" pitchFamily="34" charset="-122"/>
                <a:cs typeface="思源黑体-思源黑体-Medium" pitchFamily="34" charset="-120"/>
              </a:rPr>
              <a:t>Efforts to include underbanked populations in the banking system will drive innovation in transaction methods, focusing on accessibility and affordability.</a:t>
            </a:r>
            <a:endParaRPr lang="en-US" sz="2400" dirty="0">
              <a:solidFill>
                <a:schemeClr val="accent6">
                  <a:lumMod val="20000"/>
                  <a:lumOff val="80000"/>
                </a:schemeClr>
              </a:solidFill>
            </a:endParaRPr>
          </a:p>
        </p:txBody>
      </p:sp>
      <p:sp>
        <p:nvSpPr>
          <p:cNvPr id="8" name="Text 2"/>
          <p:cNvSpPr/>
          <p:nvPr/>
        </p:nvSpPr>
        <p:spPr>
          <a:xfrm>
            <a:off x="950976" y="4343400"/>
            <a:ext cx="3511296" cy="374904"/>
          </a:xfrm>
          <a:prstGeom prst="rect">
            <a:avLst/>
          </a:prstGeom>
          <a:noFill/>
          <a:ln/>
        </p:spPr>
        <p:txBody>
          <a:bodyPr wrap="none" lIns="0" tIns="0" rIns="0" bIns="0" rtlCol="0" anchor="ctr"/>
          <a:lstStyle/>
          <a:p>
            <a:pPr marL="0" indent="0" algn="r">
              <a:lnSpc>
                <a:spcPts val="2900"/>
              </a:lnSpc>
              <a:buNone/>
            </a:pPr>
            <a:r>
              <a:rPr lang="en-US" sz="3200" dirty="0">
                <a:solidFill>
                  <a:schemeClr val="accent6">
                    <a:lumMod val="20000"/>
                    <a:lumOff val="80000"/>
                  </a:schemeClr>
                </a:solidFill>
                <a:latin typeface="思源黑体-思源黑体-Medium" pitchFamily="34" charset="0"/>
                <a:ea typeface="思源黑体-思源黑体-Medium" pitchFamily="34" charset="-122"/>
                <a:cs typeface="思源黑体-思源黑体-Medium" pitchFamily="34" charset="-120"/>
              </a:rPr>
              <a:t>Artificial Intelligence (AI</a:t>
            </a:r>
            <a:r>
              <a:rPr lang="en-US" sz="2320" dirty="0">
                <a:solidFill>
                  <a:schemeClr val="accent6">
                    <a:lumMod val="20000"/>
                    <a:lumOff val="80000"/>
                  </a:schemeClr>
                </a:solidFill>
                <a:latin typeface="思源黑体-思源黑体-Medium" pitchFamily="34" charset="0"/>
                <a:ea typeface="思源黑体-思源黑体-Medium" pitchFamily="34" charset="-122"/>
                <a:cs typeface="思源黑体-思源黑体-Medium" pitchFamily="34" charset="-120"/>
              </a:rPr>
              <a:t>)</a:t>
            </a:r>
            <a:endParaRPr lang="en-US" sz="2320" dirty="0">
              <a:solidFill>
                <a:schemeClr val="accent6">
                  <a:lumMod val="20000"/>
                  <a:lumOff val="80000"/>
                </a:schemeClr>
              </a:solidFill>
            </a:endParaRPr>
          </a:p>
        </p:txBody>
      </p:sp>
      <p:sp>
        <p:nvSpPr>
          <p:cNvPr id="9" name="Text 3"/>
          <p:cNvSpPr/>
          <p:nvPr/>
        </p:nvSpPr>
        <p:spPr>
          <a:xfrm>
            <a:off x="832104" y="5074920"/>
            <a:ext cx="3511296" cy="2057400"/>
          </a:xfrm>
          <a:prstGeom prst="rect">
            <a:avLst/>
          </a:prstGeom>
          <a:noFill/>
          <a:ln/>
        </p:spPr>
        <p:txBody>
          <a:bodyPr wrap="square" lIns="0" tIns="0" rIns="0" bIns="0" rtlCol="0" anchor="ctr"/>
          <a:lstStyle/>
          <a:p>
            <a:pPr marL="0" indent="0" algn="r">
              <a:lnSpc>
                <a:spcPts val="2690"/>
              </a:lnSpc>
              <a:buNone/>
            </a:pPr>
            <a:r>
              <a:rPr lang="en-US" sz="2400" dirty="0">
                <a:latin typeface="思源黑体-思源黑体-Medium" pitchFamily="34" charset="0"/>
                <a:ea typeface="思源黑体-思源黑体-Medium" pitchFamily="34" charset="-122"/>
                <a:cs typeface="思源黑体-思源黑体-Medium" pitchFamily="34" charset="-120"/>
              </a:rPr>
              <a:t>AI is set to revolutionize transaction processing, improving fraud detection and customer service through chatbots and personalized banking experiences</a:t>
            </a:r>
            <a:r>
              <a:rPr lang="en-US" sz="1850" dirty="0">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0" name="Text 4"/>
          <p:cNvSpPr/>
          <p:nvPr/>
        </p:nvSpPr>
        <p:spPr>
          <a:xfrm>
            <a:off x="832104" y="144475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Future Trends in Banking Transactions</a:t>
            </a:r>
            <a:endParaRPr lang="en-US" sz="4640" dirty="0"/>
          </a:p>
        </p:txBody>
      </p:sp>
      <p:sp>
        <p:nvSpPr>
          <p:cNvPr id="11" name="Text 5"/>
          <p:cNvSpPr/>
          <p:nvPr/>
        </p:nvSpPr>
        <p:spPr>
          <a:xfrm>
            <a:off x="9710928" y="5943600"/>
            <a:ext cx="3986784" cy="740664"/>
          </a:xfrm>
          <a:prstGeom prst="rect">
            <a:avLst/>
          </a:prstGeom>
          <a:noFill/>
          <a:ln/>
        </p:spPr>
        <p:txBody>
          <a:bodyPr wrap="square" lIns="0" tIns="0" rIns="0" bIns="0" rtlCol="0" anchor="ctr"/>
          <a:lstStyle/>
          <a:p>
            <a:pPr marL="0" indent="0" algn="l">
              <a:lnSpc>
                <a:spcPts val="2900"/>
              </a:lnSpc>
              <a:buNone/>
            </a:pPr>
            <a:r>
              <a:rPr lang="en-US" sz="3200" dirty="0">
                <a:solidFill>
                  <a:schemeClr val="accent6">
                    <a:lumMod val="20000"/>
                    <a:lumOff val="80000"/>
                  </a:schemeClr>
                </a:solidFill>
                <a:latin typeface="思源黑体-思源黑体-Medium" pitchFamily="34" charset="0"/>
                <a:ea typeface="思源黑体-思源黑体-Medium" pitchFamily="34" charset="-122"/>
                <a:cs typeface="思源黑体-思源黑体-Medium" pitchFamily="34" charset="-120"/>
              </a:rPr>
              <a:t>Financial Inclusion Initiatives</a:t>
            </a:r>
            <a:endParaRPr lang="en-US" sz="3200" dirty="0">
              <a:solidFill>
                <a:schemeClr val="accent6">
                  <a:lumMod val="20000"/>
                  <a:lumOff val="80000"/>
                </a:schemeClr>
              </a:solidFill>
            </a:endParaRPr>
          </a:p>
        </p:txBody>
      </p:sp>
      <p:sp>
        <p:nvSpPr>
          <p:cNvPr id="12" name="Text 6"/>
          <p:cNvSpPr/>
          <p:nvPr/>
        </p:nvSpPr>
        <p:spPr>
          <a:xfrm>
            <a:off x="9710928" y="2715768"/>
            <a:ext cx="3986784" cy="374904"/>
          </a:xfrm>
          <a:prstGeom prst="rect">
            <a:avLst/>
          </a:prstGeom>
          <a:noFill/>
          <a:ln/>
        </p:spPr>
        <p:txBody>
          <a:bodyPr wrap="none" lIns="0" tIns="0" rIns="0" bIns="0" rtlCol="0" anchor="ctr"/>
          <a:lstStyle/>
          <a:p>
            <a:pPr marL="0" indent="0" algn="l">
              <a:lnSpc>
                <a:spcPts val="2900"/>
              </a:lnSpc>
              <a:buNone/>
            </a:pPr>
            <a:r>
              <a:rPr lang="en-US" sz="3200" dirty="0">
                <a:solidFill>
                  <a:schemeClr val="accent6">
                    <a:lumMod val="20000"/>
                    <a:lumOff val="80000"/>
                  </a:schemeClr>
                </a:solidFill>
                <a:latin typeface="思源黑体-思源黑体-Medium" pitchFamily="34" charset="0"/>
                <a:ea typeface="思源黑体-思源黑体-Medium" pitchFamily="34" charset="-122"/>
                <a:cs typeface="思源黑体-思源黑体-Medium" pitchFamily="34" charset="-120"/>
              </a:rPr>
              <a:t>Blockchain Technology</a:t>
            </a:r>
            <a:endParaRPr lang="en-US" sz="3200" dirty="0">
              <a:solidFill>
                <a:schemeClr val="accent6">
                  <a:lumMod val="20000"/>
                  <a:lumOff val="80000"/>
                </a:schemeClr>
              </a:solidFill>
            </a:endParaRPr>
          </a:p>
        </p:txBody>
      </p:sp>
      <p:sp>
        <p:nvSpPr>
          <p:cNvPr id="13" name="Text 7"/>
          <p:cNvSpPr/>
          <p:nvPr/>
        </p:nvSpPr>
        <p:spPr>
          <a:xfrm>
            <a:off x="5641848" y="546811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D3D3D"/>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4" name="Text 8"/>
          <p:cNvSpPr/>
          <p:nvPr/>
        </p:nvSpPr>
        <p:spPr>
          <a:xfrm>
            <a:off x="8028432" y="409651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5" name="Text 9"/>
          <p:cNvSpPr/>
          <p:nvPr/>
        </p:nvSpPr>
        <p:spPr>
          <a:xfrm>
            <a:off x="8028432" y="684885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71717"/>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pic>
        <p:nvPicPr>
          <p:cNvPr id="16" name="Picture 1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61305" y="9614689"/>
            <a:ext cx="4769095" cy="82554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0" y="0"/>
            <a:ext cx="14630400" cy="10369296"/>
          </a:xfrm>
          <a:prstGeom prst="rect">
            <a:avLst/>
          </a:prstGeom>
        </p:spPr>
      </p:pic>
      <p:sp>
        <p:nvSpPr>
          <p:cNvPr id="4" name="Text 0"/>
          <p:cNvSpPr/>
          <p:nvPr/>
        </p:nvSpPr>
        <p:spPr>
          <a:xfrm>
            <a:off x="9729216" y="5833872"/>
            <a:ext cx="3831336" cy="740664"/>
          </a:xfrm>
          <a:prstGeom prst="rect">
            <a:avLst/>
          </a:prstGeom>
          <a:noFill/>
          <a:ln/>
        </p:spPr>
        <p:txBody>
          <a:bodyPr wrap="square" lIns="0" tIns="0" rIns="0" bIns="0" rtlCol="0" anchor="ctr"/>
          <a:lstStyle/>
          <a:p>
            <a:pPr marL="0" indent="0" algn="l">
              <a:lnSpc>
                <a:spcPts val="290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Embracing Digital Solutions</a:t>
            </a:r>
            <a:endParaRPr lang="en-US" sz="2400" dirty="0">
              <a:solidFill>
                <a:schemeClr val="bg1"/>
              </a:solidFill>
            </a:endParaRPr>
          </a:p>
        </p:txBody>
      </p:sp>
      <p:sp>
        <p:nvSpPr>
          <p:cNvPr id="5" name="Text 1"/>
          <p:cNvSpPr/>
          <p:nvPr/>
        </p:nvSpPr>
        <p:spPr>
          <a:xfrm>
            <a:off x="1078992" y="5833872"/>
            <a:ext cx="3831336" cy="740664"/>
          </a:xfrm>
          <a:prstGeom prst="rect">
            <a:avLst/>
          </a:prstGeom>
          <a:noFill/>
          <a:ln/>
        </p:spPr>
        <p:txBody>
          <a:bodyPr wrap="square" lIns="0" tIns="0" rIns="0" bIns="0" rtlCol="0" anchor="ctr"/>
          <a:lstStyle/>
          <a:p>
            <a:pPr marL="0" indent="0" algn="l">
              <a:lnSpc>
                <a:spcPts val="290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Technological Advancements</a:t>
            </a:r>
            <a:endParaRPr lang="en-US" sz="2400" dirty="0">
              <a:solidFill>
                <a:schemeClr val="bg1"/>
              </a:solidFill>
            </a:endParaRPr>
          </a:p>
        </p:txBody>
      </p:sp>
      <p:sp>
        <p:nvSpPr>
          <p:cNvPr id="6" name="Text 2"/>
          <p:cNvSpPr/>
          <p:nvPr/>
        </p:nvSpPr>
        <p:spPr>
          <a:xfrm>
            <a:off x="5404104" y="5833872"/>
            <a:ext cx="3831336" cy="374904"/>
          </a:xfrm>
          <a:prstGeom prst="rect">
            <a:avLst/>
          </a:prstGeom>
          <a:noFill/>
          <a:ln/>
        </p:spPr>
        <p:txBody>
          <a:bodyPr wrap="none" lIns="0" tIns="0" rIns="0" bIns="0" rtlCol="0" anchor="ctr"/>
          <a:lstStyle/>
          <a:p>
            <a:pPr marL="0" indent="0" algn="l">
              <a:lnSpc>
                <a:spcPts val="290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Regulatory Changes</a:t>
            </a:r>
            <a:endParaRPr lang="en-US" sz="2400" dirty="0">
              <a:solidFill>
                <a:schemeClr val="bg1"/>
              </a:solidFill>
            </a:endParaRPr>
          </a:p>
        </p:txBody>
      </p:sp>
      <p:sp>
        <p:nvSpPr>
          <p:cNvPr id="7" name="Text 3"/>
          <p:cNvSpPr/>
          <p:nvPr/>
        </p:nvSpPr>
        <p:spPr>
          <a:xfrm>
            <a:off x="832104" y="4407408"/>
            <a:ext cx="12984480" cy="1033272"/>
          </a:xfrm>
          <a:prstGeom prst="rect">
            <a:avLst/>
          </a:prstGeom>
          <a:noFill/>
          <a:ln/>
        </p:spPr>
        <p:txBody>
          <a:bodyPr wrap="square" lIns="0" tIns="0" rIns="0" bIns="0" rtlCol="0" anchor="ctr"/>
          <a:lstStyle/>
          <a:p>
            <a:pPr marL="0" indent="0" algn="l">
              <a:lnSpc>
                <a:spcPts val="2690"/>
              </a:lnSpc>
              <a:buNone/>
            </a:pPr>
            <a:r>
              <a:rPr lang="en-US" sz="2400" dirty="0">
                <a:solidFill>
                  <a:schemeClr val="bg1"/>
                </a:solidFill>
                <a:latin typeface="思源黑体-思源黑体-Medium" pitchFamily="34" charset="0"/>
                <a:ea typeface="思源黑体-思源黑体-Medium" pitchFamily="34" charset="-122"/>
                <a:cs typeface="思源黑体-思源黑体-Medium" pitchFamily="34" charset="-120"/>
              </a:rPr>
              <a:t>Indian banking transactions are evolving rapidly due to technological advancements and regulatory changes. Embracing digital solutions while addressing challenges will be crucial for the future of banking in India, ensuring financial stability and inclusion for all citizens</a:t>
            </a:r>
            <a:r>
              <a:rPr lang="en-US" sz="1850" dirty="0">
                <a:solidFill>
                  <a:schemeClr val="bg1"/>
                </a:solidFill>
                <a:latin typeface="思源黑体-思源黑体-Medium" pitchFamily="34" charset="0"/>
                <a:ea typeface="思源黑体-思源黑体-Medium" pitchFamily="34" charset="-122"/>
                <a:cs typeface="思源黑体-思源黑体-Medium" pitchFamily="34" charset="-120"/>
              </a:rPr>
              <a:t>.</a:t>
            </a:r>
            <a:endParaRPr lang="en-US" sz="1850" dirty="0">
              <a:solidFill>
                <a:schemeClr val="bg1"/>
              </a:solidFill>
            </a:endParaRPr>
          </a:p>
        </p:txBody>
      </p:sp>
      <p:sp>
        <p:nvSpPr>
          <p:cNvPr id="8" name="Text 4"/>
          <p:cNvSpPr/>
          <p:nvPr/>
        </p:nvSpPr>
        <p:spPr>
          <a:xfrm>
            <a:off x="832104" y="34015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Future of Banking in India</a:t>
            </a:r>
            <a:endParaRPr lang="en-US" sz="4640" dirty="0"/>
          </a:p>
        </p:txBody>
      </p:sp>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1305" y="9528133"/>
            <a:ext cx="4769095" cy="82554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Text 0"/>
          <p:cNvSpPr/>
          <p:nvPr/>
        </p:nvSpPr>
        <p:spPr>
          <a:xfrm>
            <a:off x="9729216" y="5833872"/>
            <a:ext cx="3831336" cy="740664"/>
          </a:xfrm>
          <a:prstGeom prst="rect">
            <a:avLst/>
          </a:prstGeom>
          <a:noFill/>
          <a:ln/>
        </p:spPr>
        <p:txBody>
          <a:bodyPr wrap="square" lIns="0" tIns="0" rIns="0" bIns="0" rtlCol="0" anchor="ctr"/>
          <a:lstStyle/>
          <a:p>
            <a:pPr marL="0" indent="0" algn="l">
              <a:lnSpc>
                <a:spcPts val="2900"/>
              </a:lnSpc>
              <a:buNone/>
            </a:pPr>
            <a:endParaRPr lang="en-US" sz="2400" dirty="0">
              <a:solidFill>
                <a:schemeClr val="bg1"/>
              </a:solidFill>
            </a:endParaRPr>
          </a:p>
        </p:txBody>
      </p:sp>
      <p:sp>
        <p:nvSpPr>
          <p:cNvPr id="5" name="Text 1"/>
          <p:cNvSpPr/>
          <p:nvPr/>
        </p:nvSpPr>
        <p:spPr>
          <a:xfrm>
            <a:off x="1078992" y="5833872"/>
            <a:ext cx="3831336" cy="740664"/>
          </a:xfrm>
          <a:prstGeom prst="rect">
            <a:avLst/>
          </a:prstGeom>
          <a:noFill/>
          <a:ln/>
        </p:spPr>
        <p:txBody>
          <a:bodyPr wrap="square" lIns="0" tIns="0" rIns="0" bIns="0" rtlCol="0" anchor="ctr"/>
          <a:lstStyle/>
          <a:p>
            <a:pPr marL="0" indent="0" algn="l">
              <a:lnSpc>
                <a:spcPts val="2900"/>
              </a:lnSpc>
              <a:buNone/>
            </a:pPr>
            <a:endParaRPr lang="en-US" sz="2400" dirty="0">
              <a:solidFill>
                <a:schemeClr val="bg1"/>
              </a:solidFill>
            </a:endParaRPr>
          </a:p>
        </p:txBody>
      </p:sp>
      <p:sp>
        <p:nvSpPr>
          <p:cNvPr id="6" name="Text 2"/>
          <p:cNvSpPr/>
          <p:nvPr/>
        </p:nvSpPr>
        <p:spPr>
          <a:xfrm>
            <a:off x="5404104" y="5833872"/>
            <a:ext cx="3831336" cy="374904"/>
          </a:xfrm>
          <a:prstGeom prst="rect">
            <a:avLst/>
          </a:prstGeom>
          <a:noFill/>
          <a:ln/>
        </p:spPr>
        <p:txBody>
          <a:bodyPr wrap="none" lIns="0" tIns="0" rIns="0" bIns="0" rtlCol="0" anchor="ctr"/>
          <a:lstStyle/>
          <a:p>
            <a:pPr marL="0" indent="0" algn="l">
              <a:lnSpc>
                <a:spcPts val="2900"/>
              </a:lnSpc>
              <a:buNone/>
            </a:pPr>
            <a:endParaRPr lang="en-US" sz="2400" dirty="0">
              <a:solidFill>
                <a:schemeClr val="bg1"/>
              </a:solidFill>
            </a:endParaRPr>
          </a:p>
        </p:txBody>
      </p:sp>
      <p:sp>
        <p:nvSpPr>
          <p:cNvPr id="7" name="Text 3"/>
          <p:cNvSpPr/>
          <p:nvPr/>
        </p:nvSpPr>
        <p:spPr>
          <a:xfrm>
            <a:off x="832104" y="2839212"/>
            <a:ext cx="12592951" cy="3136392"/>
          </a:xfrm>
          <a:prstGeom prst="rect">
            <a:avLst/>
          </a:prstGeom>
          <a:noFill/>
          <a:ln/>
        </p:spPr>
        <p:txBody>
          <a:bodyPr wrap="square" lIns="0" tIns="0" rIns="0" bIns="0" rtlCol="0" anchor="ctr"/>
          <a:lstStyle/>
          <a:p>
            <a:pPr>
              <a:lnSpc>
                <a:spcPts val="2690"/>
              </a:lnSpc>
            </a:pPr>
            <a:r>
              <a:rPr lang="en-IN" sz="2800" b="1" dirty="0"/>
              <a:t>Indian banking transactions have undergone a significant transformation, evolving from traditional manual methods to digital platforms. The adoption of technologies like UPI, mobile banking, and online transactions has increased convenience, efficiency, and financial inclusion. This shift has revolutionized the banking landscape, enabling faster, secure, and accessible transactions. Indian banking continues to innovate, embracing emerging technologies to enhance customer experience and drive growth</a:t>
            </a:r>
            <a:endParaRPr lang="en-US" sz="2800" dirty="0"/>
          </a:p>
        </p:txBody>
      </p:sp>
      <p:sp>
        <p:nvSpPr>
          <p:cNvPr id="8" name="Text 4"/>
          <p:cNvSpPr/>
          <p:nvPr/>
        </p:nvSpPr>
        <p:spPr>
          <a:xfrm>
            <a:off x="827532" y="2139611"/>
            <a:ext cx="12984480" cy="740664"/>
          </a:xfrm>
          <a:prstGeom prst="rect">
            <a:avLst/>
          </a:prstGeom>
          <a:noFill/>
          <a:ln/>
        </p:spPr>
        <p:txBody>
          <a:bodyPr wrap="none" lIns="0" tIns="0" rIns="0" bIns="0" rtlCol="0" anchor="ctr"/>
          <a:lstStyle/>
          <a:p>
            <a:pPr marL="0" indent="0" algn="l">
              <a:lnSpc>
                <a:spcPts val="5800"/>
              </a:lnSpc>
              <a:buNone/>
            </a:pPr>
            <a:r>
              <a:rPr lang="en-US" sz="4640" u="sng" dirty="0" smtClean="0">
                <a:solidFill>
                  <a:srgbClr val="FFFFFF"/>
                </a:solidFill>
                <a:latin typeface="思源黑体-思源黑体-Medium" pitchFamily="34" charset="0"/>
                <a:ea typeface="思源黑体-思源黑体-Medium" pitchFamily="34" charset="-122"/>
              </a:rPr>
              <a:t>Conclusion</a:t>
            </a:r>
            <a:endParaRPr lang="en-US" sz="4640" u="sng" dirty="0"/>
          </a:p>
        </p:txBody>
      </p:sp>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1305" y="9528133"/>
            <a:ext cx="4769095" cy="825542"/>
          </a:xfrm>
          <a:prstGeom prst="rect">
            <a:avLst/>
          </a:prstGeom>
        </p:spPr>
      </p:pic>
      <p:sp>
        <p:nvSpPr>
          <p:cNvPr id="2" name="Rounded Rectangle 1"/>
          <p:cNvSpPr/>
          <p:nvPr/>
        </p:nvSpPr>
        <p:spPr>
          <a:xfrm>
            <a:off x="1551710" y="8707849"/>
            <a:ext cx="4668982" cy="1233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 You !</a:t>
            </a:r>
            <a:endParaRPr lang="en-IN" sz="6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689334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2" name="Rectangle 1"/>
          <p:cNvSpPr/>
          <p:nvPr/>
        </p:nvSpPr>
        <p:spPr>
          <a:xfrm>
            <a:off x="0" y="0"/>
            <a:ext cx="14630399" cy="10409094"/>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smtClean="0"/>
              <a:t>Back Story on Indian Banking Transactions.</a:t>
            </a:r>
          </a:p>
          <a:p>
            <a:pPr marL="571500" indent="-571500">
              <a:buFont typeface="Arial" panose="020B0604020202020204" pitchFamily="34" charset="0"/>
              <a:buChar char="•"/>
            </a:pPr>
            <a:r>
              <a:rPr lang="en-US" sz="4000" dirty="0" smtClean="0"/>
              <a:t>Data Understanding.</a:t>
            </a:r>
          </a:p>
          <a:p>
            <a:pPr marL="571500" indent="-571500">
              <a:buFont typeface="Arial" panose="020B0604020202020204" pitchFamily="34" charset="0"/>
              <a:buChar char="•"/>
            </a:pPr>
            <a:r>
              <a:rPr lang="en-US" sz="4000" dirty="0" smtClean="0"/>
              <a:t>Business Objective and Problem Statement.</a:t>
            </a:r>
          </a:p>
          <a:p>
            <a:pPr marL="571500" indent="-571500">
              <a:buFont typeface="Arial" panose="020B0604020202020204" pitchFamily="34" charset="0"/>
              <a:buChar char="•"/>
            </a:pPr>
            <a:r>
              <a:rPr lang="en-US" sz="4000" dirty="0" smtClean="0"/>
              <a:t>Color Palette.</a:t>
            </a:r>
          </a:p>
          <a:p>
            <a:pPr marL="285750" indent="-285750">
              <a:buFont typeface="Arial" panose="020B0604020202020204" pitchFamily="34" charset="0"/>
              <a:buChar char="•"/>
            </a:pPr>
            <a:r>
              <a:rPr lang="en-US" sz="4000" dirty="0" smtClean="0"/>
              <a:t>  Data Cleaning , Data Transformation and Visualization.</a:t>
            </a:r>
          </a:p>
          <a:p>
            <a:pPr marL="285750" indent="-285750">
              <a:buFont typeface="Arial" panose="020B0604020202020204" pitchFamily="34" charset="0"/>
              <a:buChar char="•"/>
            </a:pPr>
            <a:r>
              <a:rPr lang="en-US" sz="4000" dirty="0"/>
              <a:t> </a:t>
            </a:r>
            <a:r>
              <a:rPr lang="en-US" sz="4000" dirty="0" smtClean="0"/>
              <a:t> Fraud Insights and Sales Revenue Visualization </a:t>
            </a:r>
          </a:p>
          <a:p>
            <a:pPr marL="285750" indent="-285750">
              <a:buFont typeface="Arial" panose="020B0604020202020204" pitchFamily="34" charset="0"/>
              <a:buChar char="•"/>
            </a:pPr>
            <a:r>
              <a:rPr lang="en-US" sz="4000" dirty="0" smtClean="0"/>
              <a:t>  Types of Banking Transaction.</a:t>
            </a:r>
          </a:p>
          <a:p>
            <a:pPr marL="285750" indent="-285750">
              <a:buFont typeface="Arial" panose="020B0604020202020204" pitchFamily="34" charset="0"/>
              <a:buChar char="•"/>
            </a:pPr>
            <a:r>
              <a:rPr lang="en-US" sz="4000" dirty="0" smtClean="0"/>
              <a:t>  Digital Banking Transaction.</a:t>
            </a:r>
          </a:p>
          <a:p>
            <a:pPr marL="285750" indent="-285750">
              <a:buFont typeface="Arial" panose="020B0604020202020204" pitchFamily="34" charset="0"/>
              <a:buChar char="•"/>
            </a:pPr>
            <a:r>
              <a:rPr lang="en-US" sz="4000" dirty="0" smtClean="0"/>
              <a:t>  Regulatory Framework.</a:t>
            </a:r>
          </a:p>
          <a:p>
            <a:pPr marL="285750" indent="-285750">
              <a:buFont typeface="Arial" panose="020B0604020202020204" pitchFamily="34" charset="0"/>
              <a:buChar char="•"/>
            </a:pPr>
            <a:r>
              <a:rPr lang="en-US" sz="4000" dirty="0" smtClean="0"/>
              <a:t>  Challenges in Transaction.</a:t>
            </a:r>
          </a:p>
          <a:p>
            <a:pPr marL="285750" indent="-285750">
              <a:buFont typeface="Arial" panose="020B0604020202020204" pitchFamily="34" charset="0"/>
              <a:buChar char="•"/>
            </a:pPr>
            <a:r>
              <a:rPr lang="en-US" sz="4000" dirty="0" smtClean="0"/>
              <a:t> Conclusion.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IN" dirty="0"/>
          </a:p>
        </p:txBody>
      </p:sp>
      <p:sp>
        <p:nvSpPr>
          <p:cNvPr id="4" name="Rounded Rectangle 3"/>
          <p:cNvSpPr/>
          <p:nvPr/>
        </p:nvSpPr>
        <p:spPr>
          <a:xfrm>
            <a:off x="443345" y="872837"/>
            <a:ext cx="3144981" cy="6927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spc="50" dirty="0" smtClean="0">
                <a:ln w="9525" cmpd="sng">
                  <a:solidFill>
                    <a:schemeClr val="accent1"/>
                  </a:solidFill>
                  <a:prstDash val="solid"/>
                </a:ln>
                <a:solidFill>
                  <a:schemeClr val="bg1"/>
                </a:solidFill>
                <a:effectLst>
                  <a:glow rad="38100">
                    <a:schemeClr val="accent1">
                      <a:alpha val="40000"/>
                    </a:schemeClr>
                  </a:glow>
                </a:effectLst>
              </a:rPr>
              <a:t>Index</a:t>
            </a:r>
            <a:endParaRPr lang="en-IN" sz="40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3" name="Rectangle 2"/>
          <p:cNvSpPr/>
          <p:nvPr/>
        </p:nvSpPr>
        <p:spPr>
          <a:xfrm>
            <a:off x="9559636" y="9836727"/>
            <a:ext cx="45719" cy="55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9421091" y="9645038"/>
            <a:ext cx="5209309" cy="70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98" y="9683967"/>
            <a:ext cx="3981040" cy="669708"/>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4498" y="9645038"/>
            <a:ext cx="3981040" cy="689127"/>
          </a:xfrm>
          <a:prstGeom prst="rect">
            <a:avLst/>
          </a:prstGeom>
        </p:spPr>
      </p:pic>
    </p:spTree>
    <p:extLst>
      <p:ext uri="{BB962C8B-B14F-4D97-AF65-F5344CB8AC3E}">
        <p14:creationId xmlns:p14="http://schemas.microsoft.com/office/powerpoint/2010/main" val="3006145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p:cNvSpPr/>
          <p:nvPr/>
        </p:nvSpPr>
        <p:spPr>
          <a:xfrm>
            <a:off x="1" y="-55419"/>
            <a:ext cx="14630399" cy="10409094"/>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sz="2800" b="1" u="sng" dirty="0" smtClean="0"/>
          </a:p>
          <a:p>
            <a:pPr lvl="0"/>
            <a:endParaRPr lang="en-IN" sz="2800" b="1" u="sng" dirty="0"/>
          </a:p>
          <a:p>
            <a:pPr lvl="0"/>
            <a:endParaRPr lang="en-IN" sz="2800" b="1" u="sng" dirty="0" smtClean="0"/>
          </a:p>
          <a:p>
            <a:pPr lvl="0"/>
            <a:endParaRPr lang="en-IN" sz="2800" b="1" u="sng" dirty="0"/>
          </a:p>
          <a:p>
            <a:pPr lvl="0"/>
            <a:endParaRPr lang="en-IN" sz="2800" b="1" u="sng" dirty="0" smtClean="0"/>
          </a:p>
          <a:p>
            <a:pPr lvl="0"/>
            <a:r>
              <a:rPr lang="en-IN" sz="2800" b="1" u="sng" dirty="0" smtClean="0"/>
              <a:t>Early </a:t>
            </a:r>
            <a:r>
              <a:rPr lang="en-IN" sz="2800" b="1" u="sng" dirty="0"/>
              <a:t>Days of Indian Banking</a:t>
            </a:r>
            <a:endParaRPr lang="en-IN" sz="2800" dirty="0"/>
          </a:p>
          <a:p>
            <a:r>
              <a:rPr lang="en-IN" sz="2800" dirty="0" smtClean="0"/>
              <a:t>The </a:t>
            </a:r>
            <a:r>
              <a:rPr lang="en-IN" sz="2800" dirty="0"/>
              <a:t>history of Indian banking dates back to the 18th century, with the establishment of the </a:t>
            </a:r>
            <a:r>
              <a:rPr lang="en-IN" sz="2800" dirty="0" smtClean="0"/>
              <a:t>    General </a:t>
            </a:r>
            <a:r>
              <a:rPr lang="en-IN" sz="2800" dirty="0"/>
              <a:t>Bank of India in 1786. However, it was the State Bank of India (SBI), founded in 1806 as the </a:t>
            </a:r>
            <a:r>
              <a:rPr lang="en-IN" sz="2800" dirty="0" smtClean="0"/>
              <a:t>  Bank </a:t>
            </a:r>
            <a:r>
              <a:rPr lang="en-IN" sz="2800" dirty="0"/>
              <a:t>of Calcutta, that played a pivotal role in shaping the country's banking landscape</a:t>
            </a:r>
            <a:r>
              <a:rPr lang="en-IN" sz="2800" dirty="0" smtClean="0"/>
              <a:t>.</a:t>
            </a:r>
          </a:p>
          <a:p>
            <a:endParaRPr lang="en-US" sz="2800" dirty="0" smtClean="0"/>
          </a:p>
          <a:p>
            <a:pPr lvl="0"/>
            <a:r>
              <a:rPr lang="en-IN" sz="2800" b="1" u="sng" dirty="0"/>
              <a:t>Nationalization and Expansion</a:t>
            </a:r>
            <a:endParaRPr lang="en-IN" sz="2800" dirty="0"/>
          </a:p>
          <a:p>
            <a:r>
              <a:rPr lang="en-IN" sz="2800" dirty="0"/>
              <a:t>In 1969, the Indian government nationalized 14 major banks, including SBI, to increase financial inclusion and provide banking services to rural areas. This move led to a significant expansion of banking services across the country.</a:t>
            </a:r>
          </a:p>
          <a:p>
            <a:endParaRPr lang="en-US" sz="2800" dirty="0" smtClean="0"/>
          </a:p>
          <a:p>
            <a:pPr lvl="0"/>
            <a:r>
              <a:rPr lang="en-IN" sz="2800" b="1" u="sng" dirty="0"/>
              <a:t>Digitalization and Innovation</a:t>
            </a:r>
            <a:endParaRPr lang="en-IN" sz="2800" dirty="0"/>
          </a:p>
          <a:p>
            <a:r>
              <a:rPr lang="en-IN" sz="2800" dirty="0"/>
              <a:t>In recent years, Indian banking has undergone a significant transformation with the adoption of digital technologies. The launch of the Unified Payments Interface (UPI) in 2016 revolutionized digital payments, enabling users to transfer funds instantly between banks</a:t>
            </a:r>
            <a:r>
              <a:rPr lang="en-IN" sz="2800" dirty="0" smtClean="0"/>
              <a:t>.</a:t>
            </a:r>
          </a:p>
          <a:p>
            <a:endParaRPr lang="en-US" sz="2800" dirty="0"/>
          </a:p>
          <a:p>
            <a:r>
              <a:rPr lang="en-IN" sz="2800" b="1" u="sng" dirty="0" err="1"/>
              <a:t>Paytm's</a:t>
            </a:r>
            <a:r>
              <a:rPr lang="en-IN" sz="2800" b="1" u="sng" dirty="0"/>
              <a:t> UPI Success Story</a:t>
            </a:r>
            <a:endParaRPr lang="en-IN" sz="2800" dirty="0"/>
          </a:p>
          <a:p>
            <a:r>
              <a:rPr lang="en-IN" sz="2800" dirty="0"/>
              <a:t> </a:t>
            </a:r>
            <a:r>
              <a:rPr lang="en-IN" sz="2800" dirty="0" err="1"/>
              <a:t>Paytm</a:t>
            </a:r>
            <a:r>
              <a:rPr lang="en-IN" sz="2800" dirty="0"/>
              <a:t>, a leading digital payments platform in India, has been at the forefront of UPI adoption. With over 300 million registered users, </a:t>
            </a:r>
            <a:r>
              <a:rPr lang="en-IN" sz="2800" dirty="0" err="1"/>
              <a:t>Paytm's</a:t>
            </a:r>
            <a:r>
              <a:rPr lang="en-IN" sz="2800" dirty="0"/>
              <a:t> UPI platform has processed billions of transactions, making it one of the most popular digital payment platforms in the country.</a:t>
            </a:r>
          </a:p>
          <a:p>
            <a:endParaRPr lang="en-IN" sz="2800" dirty="0"/>
          </a:p>
          <a:p>
            <a:endParaRPr lang="en-IN" sz="2800" dirty="0"/>
          </a:p>
          <a:p>
            <a:pPr marL="285750" indent="-285750">
              <a:buFont typeface="Wingdings" panose="05000000000000000000" pitchFamily="2" charset="2"/>
              <a:buChar char="q"/>
            </a:pPr>
            <a:endParaRPr lang="en-IN" dirty="0"/>
          </a:p>
        </p:txBody>
      </p:sp>
      <p:sp>
        <p:nvSpPr>
          <p:cNvPr id="4" name="Rounded Rectangle 3"/>
          <p:cNvSpPr/>
          <p:nvPr/>
        </p:nvSpPr>
        <p:spPr>
          <a:xfrm>
            <a:off x="138546" y="124692"/>
            <a:ext cx="12205854" cy="105294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spc="50" dirty="0" smtClean="0">
                <a:ln w="9525" cmpd="sng">
                  <a:solidFill>
                    <a:schemeClr val="accent1"/>
                  </a:solidFill>
                  <a:prstDash val="solid"/>
                </a:ln>
                <a:solidFill>
                  <a:schemeClr val="bg1"/>
                </a:solidFill>
                <a:effectLst>
                  <a:glow rad="38100">
                    <a:schemeClr val="accent1">
                      <a:alpha val="40000"/>
                    </a:schemeClr>
                  </a:glow>
                </a:effectLst>
              </a:rPr>
              <a:t>Back Story on Indian Banking Transaction</a:t>
            </a:r>
            <a:endParaRPr lang="en-IN" sz="40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3" name="Rectangle 2"/>
          <p:cNvSpPr/>
          <p:nvPr/>
        </p:nvSpPr>
        <p:spPr>
          <a:xfrm>
            <a:off x="9559636" y="9836727"/>
            <a:ext cx="45719" cy="55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9421091" y="9645038"/>
            <a:ext cx="5209309" cy="669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98" y="9683967"/>
            <a:ext cx="3981040" cy="669708"/>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4498" y="9645038"/>
            <a:ext cx="3981040" cy="689127"/>
          </a:xfrm>
          <a:prstGeom prst="rect">
            <a:avLst/>
          </a:prstGeom>
        </p:spPr>
      </p:pic>
    </p:spTree>
    <p:extLst>
      <p:ext uri="{BB962C8B-B14F-4D97-AF65-F5344CB8AC3E}">
        <p14:creationId xmlns:p14="http://schemas.microsoft.com/office/powerpoint/2010/main" val="1250583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p:cNvSpPr/>
          <p:nvPr/>
        </p:nvSpPr>
        <p:spPr>
          <a:xfrm>
            <a:off x="1" y="-55419"/>
            <a:ext cx="14630399" cy="10409094"/>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sz="2800" b="1" u="sng" dirty="0" smtClean="0"/>
          </a:p>
          <a:p>
            <a:pPr lvl="0"/>
            <a:endParaRPr lang="en-IN" sz="2800" b="1" u="sng" dirty="0"/>
          </a:p>
          <a:p>
            <a:pPr lvl="0"/>
            <a:endParaRPr lang="en-IN" sz="2800" b="1" u="sng" dirty="0" smtClean="0"/>
          </a:p>
          <a:p>
            <a:pPr lvl="0"/>
            <a:endParaRPr lang="en-IN" sz="2800" b="1" u="sng" dirty="0"/>
          </a:p>
          <a:p>
            <a:pPr lvl="0"/>
            <a:endParaRPr lang="en-IN" sz="2800" b="1" u="sng" dirty="0" smtClean="0"/>
          </a:p>
          <a:p>
            <a:pPr marL="457200" indent="-457200" fontAlgn="base">
              <a:buFont typeface="Wingdings" panose="05000000000000000000" pitchFamily="2" charset="2"/>
              <a:buChar char="§"/>
            </a:pPr>
            <a:r>
              <a:rPr lang="en-IN" sz="3200" b="1" dirty="0"/>
              <a:t>Customer Name</a:t>
            </a:r>
            <a:r>
              <a:rPr lang="en-IN" sz="3200" dirty="0"/>
              <a:t> – Account holder’s </a:t>
            </a:r>
            <a:r>
              <a:rPr lang="en-IN" sz="3200" dirty="0" smtClean="0"/>
              <a:t>name</a:t>
            </a:r>
            <a:endParaRPr lang="en-IN" sz="3200" dirty="0"/>
          </a:p>
          <a:p>
            <a:pPr marL="457200" indent="-457200" fontAlgn="base">
              <a:buFont typeface="Wingdings" panose="05000000000000000000" pitchFamily="2" charset="2"/>
              <a:buChar char="§"/>
            </a:pPr>
            <a:r>
              <a:rPr lang="en-IN" sz="3200" b="1" dirty="0"/>
              <a:t>Account Number</a:t>
            </a:r>
            <a:r>
              <a:rPr lang="en-IN" sz="3200" dirty="0"/>
              <a:t> – Unique bank account </a:t>
            </a:r>
            <a:r>
              <a:rPr lang="en-IN" sz="3200" dirty="0" smtClean="0"/>
              <a:t>number</a:t>
            </a:r>
            <a:endParaRPr lang="en-IN" sz="3200" dirty="0"/>
          </a:p>
          <a:p>
            <a:pPr marL="457200" indent="-457200" fontAlgn="base">
              <a:buFont typeface="Wingdings" panose="05000000000000000000" pitchFamily="2" charset="2"/>
              <a:buChar char="§"/>
            </a:pPr>
            <a:r>
              <a:rPr lang="en-IN" sz="3200" b="1" dirty="0"/>
              <a:t>Transaction Date</a:t>
            </a:r>
            <a:r>
              <a:rPr lang="en-IN" sz="3200" dirty="0"/>
              <a:t> – Date of the </a:t>
            </a:r>
            <a:r>
              <a:rPr lang="en-IN" sz="3200" dirty="0" smtClean="0"/>
              <a:t>transaction</a:t>
            </a:r>
            <a:endParaRPr lang="en-IN" sz="3200" dirty="0"/>
          </a:p>
          <a:p>
            <a:pPr marL="457200" indent="-457200" fontAlgn="base">
              <a:buFont typeface="Wingdings" panose="05000000000000000000" pitchFamily="2" charset="2"/>
              <a:buChar char="§"/>
            </a:pPr>
            <a:r>
              <a:rPr lang="en-IN" sz="3200" b="1" dirty="0"/>
              <a:t>Transaction Type</a:t>
            </a:r>
            <a:r>
              <a:rPr lang="en-IN" sz="3200" dirty="0"/>
              <a:t> – Deposit, Withdrawal, </a:t>
            </a:r>
            <a:r>
              <a:rPr lang="en-IN" sz="3200" dirty="0" smtClean="0"/>
              <a:t>Transfer</a:t>
            </a:r>
            <a:endParaRPr lang="en-IN" sz="3200" dirty="0"/>
          </a:p>
          <a:p>
            <a:pPr marL="457200" indent="-457200" fontAlgn="base">
              <a:buFont typeface="Wingdings" panose="05000000000000000000" pitchFamily="2" charset="2"/>
              <a:buChar char="§"/>
            </a:pPr>
            <a:r>
              <a:rPr lang="en-IN" sz="3200" b="1" dirty="0"/>
              <a:t>Amount</a:t>
            </a:r>
            <a:r>
              <a:rPr lang="en-IN" sz="3200" dirty="0"/>
              <a:t> – Transaction </a:t>
            </a:r>
            <a:r>
              <a:rPr lang="en-IN" sz="3200" dirty="0" smtClean="0"/>
              <a:t>amount</a:t>
            </a:r>
            <a:endParaRPr lang="en-IN" sz="3200" dirty="0"/>
          </a:p>
          <a:p>
            <a:pPr marL="457200" indent="-457200" fontAlgn="base">
              <a:buFont typeface="Wingdings" panose="05000000000000000000" pitchFamily="2" charset="2"/>
              <a:buChar char="§"/>
            </a:pPr>
            <a:r>
              <a:rPr lang="en-IN" sz="3200" b="1" dirty="0"/>
              <a:t>Channel</a:t>
            </a:r>
            <a:r>
              <a:rPr lang="en-IN" sz="3200" dirty="0"/>
              <a:t> – UPI, ATM, Online Banking, Branch, Mobile </a:t>
            </a:r>
            <a:r>
              <a:rPr lang="en-IN" sz="3200" dirty="0" smtClean="0"/>
              <a:t>App</a:t>
            </a:r>
            <a:endParaRPr lang="en-IN" sz="3200" dirty="0"/>
          </a:p>
          <a:p>
            <a:pPr marL="457200" indent="-457200" fontAlgn="base">
              <a:buFont typeface="Wingdings" panose="05000000000000000000" pitchFamily="2" charset="2"/>
              <a:buChar char="§"/>
            </a:pPr>
            <a:r>
              <a:rPr lang="en-IN" sz="3200" b="1" dirty="0"/>
              <a:t>Region</a:t>
            </a:r>
            <a:r>
              <a:rPr lang="en-IN" sz="3200" dirty="0"/>
              <a:t> – North, South, East, West, Central, </a:t>
            </a:r>
            <a:r>
              <a:rPr lang="en-IN" sz="3200" dirty="0" smtClean="0"/>
              <a:t>North-East</a:t>
            </a:r>
            <a:endParaRPr lang="en-IN" sz="3200" dirty="0"/>
          </a:p>
          <a:p>
            <a:pPr marL="457200" indent="-457200" fontAlgn="base">
              <a:buFont typeface="Wingdings" panose="05000000000000000000" pitchFamily="2" charset="2"/>
              <a:buChar char="§"/>
            </a:pPr>
            <a:r>
              <a:rPr lang="en-IN" sz="3200" b="1" dirty="0"/>
              <a:t>Branch Name</a:t>
            </a:r>
            <a:r>
              <a:rPr lang="en-IN" sz="3200" dirty="0"/>
              <a:t> – Actual Indian city branch (e.g., Delhi CP, Mumbai </a:t>
            </a:r>
            <a:r>
              <a:rPr lang="en-IN" sz="3200" dirty="0" err="1"/>
              <a:t>Andheri</a:t>
            </a:r>
            <a:r>
              <a:rPr lang="en-IN" sz="3200" dirty="0" smtClean="0"/>
              <a:t>)</a:t>
            </a:r>
            <a:endParaRPr lang="en-IN" sz="3200" dirty="0"/>
          </a:p>
          <a:p>
            <a:pPr marL="457200" indent="-457200" fontAlgn="base">
              <a:buFont typeface="Wingdings" panose="05000000000000000000" pitchFamily="2" charset="2"/>
              <a:buChar char="§"/>
            </a:pPr>
            <a:r>
              <a:rPr lang="en-IN" sz="3200" b="1" dirty="0"/>
              <a:t>Account Type</a:t>
            </a:r>
            <a:r>
              <a:rPr lang="en-IN" sz="3200" dirty="0"/>
              <a:t> – Savings, Current, FD, RD, etc</a:t>
            </a:r>
            <a:r>
              <a:rPr lang="en-IN" sz="3200" dirty="0" smtClean="0"/>
              <a:t>.</a:t>
            </a:r>
            <a:endParaRPr lang="en-IN" sz="3200" dirty="0"/>
          </a:p>
          <a:p>
            <a:pPr marL="457200" indent="-457200">
              <a:buFont typeface="Wingdings" panose="05000000000000000000" pitchFamily="2" charset="2"/>
              <a:buChar char="§"/>
            </a:pPr>
            <a:r>
              <a:rPr lang="en-IN" sz="3200" b="1" dirty="0"/>
              <a:t>Is Fraud</a:t>
            </a:r>
            <a:r>
              <a:rPr lang="en-IN" sz="3200" dirty="0"/>
              <a:t> – Yes/No flag indicating </a:t>
            </a:r>
            <a:r>
              <a:rPr lang="en-IN" sz="3200" dirty="0" smtClean="0"/>
              <a:t>suspected Fraud</a:t>
            </a:r>
            <a:endParaRPr lang="en-IN" sz="3200" dirty="0"/>
          </a:p>
          <a:p>
            <a:endParaRPr lang="en-IN" sz="2800" dirty="0"/>
          </a:p>
          <a:p>
            <a:pPr marL="285750" indent="-285750">
              <a:buFont typeface="Wingdings" panose="05000000000000000000" pitchFamily="2" charset="2"/>
              <a:buChar char="q"/>
            </a:pPr>
            <a:endParaRPr lang="en-IN" dirty="0"/>
          </a:p>
        </p:txBody>
      </p:sp>
      <p:sp>
        <p:nvSpPr>
          <p:cNvPr id="4" name="Rounded Rectangle 3"/>
          <p:cNvSpPr/>
          <p:nvPr/>
        </p:nvSpPr>
        <p:spPr>
          <a:xfrm>
            <a:off x="138546" y="1413164"/>
            <a:ext cx="6068290" cy="11776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spc="50" dirty="0" smtClean="0">
                <a:ln w="9525" cmpd="sng">
                  <a:solidFill>
                    <a:schemeClr val="accent1"/>
                  </a:solidFill>
                  <a:prstDash val="solid"/>
                </a:ln>
                <a:solidFill>
                  <a:schemeClr val="bg1"/>
                </a:solidFill>
                <a:effectLst>
                  <a:glow rad="38100">
                    <a:schemeClr val="accent1">
                      <a:alpha val="40000"/>
                    </a:schemeClr>
                  </a:glow>
                </a:effectLst>
              </a:rPr>
              <a:t>Data Understanding</a:t>
            </a:r>
            <a:endParaRPr lang="en-IN" sz="40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3" name="Rectangle 2"/>
          <p:cNvSpPr/>
          <p:nvPr/>
        </p:nvSpPr>
        <p:spPr>
          <a:xfrm>
            <a:off x="9559636" y="9836727"/>
            <a:ext cx="45719" cy="55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9421091" y="9645038"/>
            <a:ext cx="5209309" cy="669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98" y="9683967"/>
            <a:ext cx="3981040" cy="669708"/>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4498" y="9645038"/>
            <a:ext cx="3981040" cy="689127"/>
          </a:xfrm>
          <a:prstGeom prst="rect">
            <a:avLst/>
          </a:prstGeom>
        </p:spPr>
      </p:pic>
    </p:spTree>
    <p:extLst>
      <p:ext uri="{BB962C8B-B14F-4D97-AF65-F5344CB8AC3E}">
        <p14:creationId xmlns:p14="http://schemas.microsoft.com/office/powerpoint/2010/main" val="1672994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p:cNvSpPr/>
          <p:nvPr/>
        </p:nvSpPr>
        <p:spPr>
          <a:xfrm>
            <a:off x="0" y="3976"/>
            <a:ext cx="14630399" cy="10409094"/>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sz="2800" b="1" u="sng" dirty="0" smtClean="0"/>
          </a:p>
          <a:p>
            <a:pPr lvl="0"/>
            <a:endParaRPr lang="en-IN" sz="2800" b="1" u="sng" dirty="0"/>
          </a:p>
          <a:p>
            <a:pPr lvl="0"/>
            <a:endParaRPr lang="en-IN" sz="2800" b="1" u="sng" dirty="0" smtClean="0"/>
          </a:p>
          <a:p>
            <a:pPr lvl="0"/>
            <a:endParaRPr lang="en-IN" sz="2800" b="1" u="sng" dirty="0"/>
          </a:p>
          <a:p>
            <a:pPr lvl="0"/>
            <a:endParaRPr lang="en-IN" sz="2800" b="1" u="sng" dirty="0" smtClean="0"/>
          </a:p>
          <a:p>
            <a:endParaRPr lang="en-IN" sz="2800" dirty="0"/>
          </a:p>
          <a:p>
            <a:pPr marL="285750" indent="-285750">
              <a:buFont typeface="Wingdings" panose="05000000000000000000" pitchFamily="2" charset="2"/>
              <a:buChar char="q"/>
            </a:pPr>
            <a:endParaRPr lang="en-IN" dirty="0"/>
          </a:p>
        </p:txBody>
      </p:sp>
      <p:sp>
        <p:nvSpPr>
          <p:cNvPr id="4" name="Rounded Rectangle 3"/>
          <p:cNvSpPr/>
          <p:nvPr/>
        </p:nvSpPr>
        <p:spPr>
          <a:xfrm>
            <a:off x="290946" y="1052945"/>
            <a:ext cx="6068290" cy="11776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spc="50" dirty="0" smtClean="0">
                <a:ln w="9525" cmpd="sng">
                  <a:solidFill>
                    <a:schemeClr val="accent1"/>
                  </a:solidFill>
                  <a:prstDash val="solid"/>
                </a:ln>
                <a:solidFill>
                  <a:schemeClr val="bg1"/>
                </a:solidFill>
                <a:effectLst>
                  <a:glow rad="38100">
                    <a:schemeClr val="accent1">
                      <a:alpha val="40000"/>
                    </a:schemeClr>
                  </a:glow>
                </a:effectLst>
              </a:rPr>
              <a:t>Business Objectives</a:t>
            </a:r>
            <a:endParaRPr lang="en-IN" sz="40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3" name="Rectangle 2"/>
          <p:cNvSpPr/>
          <p:nvPr/>
        </p:nvSpPr>
        <p:spPr>
          <a:xfrm>
            <a:off x="9559636" y="9836727"/>
            <a:ext cx="45719" cy="55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9421091" y="9645038"/>
            <a:ext cx="5209309" cy="669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98" y="9683967"/>
            <a:ext cx="3981040" cy="669708"/>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4498" y="9645038"/>
            <a:ext cx="3981040" cy="689127"/>
          </a:xfrm>
          <a:prstGeom prst="rect">
            <a:avLst/>
          </a:prstGeom>
        </p:spPr>
      </p:pic>
      <p:sp>
        <p:nvSpPr>
          <p:cNvPr id="8" name="Rounded Rectangle 7"/>
          <p:cNvSpPr/>
          <p:nvPr/>
        </p:nvSpPr>
        <p:spPr>
          <a:xfrm>
            <a:off x="7869382" y="1052945"/>
            <a:ext cx="6068290" cy="11776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spc="50" dirty="0" smtClean="0">
                <a:ln w="9525" cmpd="sng">
                  <a:solidFill>
                    <a:schemeClr val="accent1"/>
                  </a:solidFill>
                  <a:prstDash val="solid"/>
                </a:ln>
                <a:solidFill>
                  <a:schemeClr val="bg1"/>
                </a:solidFill>
                <a:effectLst>
                  <a:glow rad="38100">
                    <a:schemeClr val="accent1">
                      <a:alpha val="40000"/>
                    </a:schemeClr>
                  </a:glow>
                </a:effectLst>
              </a:rPr>
              <a:t>Problem Statement</a:t>
            </a:r>
            <a:endParaRPr lang="en-IN" sz="40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9" name="Rounded Rectangle 8"/>
          <p:cNvSpPr/>
          <p:nvPr/>
        </p:nvSpPr>
        <p:spPr>
          <a:xfrm>
            <a:off x="401782" y="2673927"/>
            <a:ext cx="6082145" cy="6840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base">
              <a:buFont typeface="Wingdings" panose="05000000000000000000" pitchFamily="2" charset="2"/>
              <a:buChar char="q"/>
            </a:pPr>
            <a:r>
              <a:rPr lang="en-US" sz="2400" b="1" dirty="0"/>
              <a:t>Analyze transaction trends across branches and regions.</a:t>
            </a:r>
            <a:br>
              <a:rPr lang="en-US" sz="2400" b="1" dirty="0"/>
            </a:br>
            <a:endParaRPr lang="en-US" sz="2400" b="1" dirty="0" smtClean="0"/>
          </a:p>
          <a:p>
            <a:pPr marL="342900" indent="-342900" fontAlgn="base">
              <a:buFont typeface="Wingdings" panose="05000000000000000000" pitchFamily="2" charset="2"/>
              <a:buChar char="q"/>
            </a:pPr>
            <a:r>
              <a:rPr lang="en-US" sz="2400" b="1" dirty="0" smtClean="0"/>
              <a:t>Identify </a:t>
            </a:r>
            <a:r>
              <a:rPr lang="en-US" sz="2400" b="1" dirty="0"/>
              <a:t>fraud-prone accounts and patterns.</a:t>
            </a:r>
            <a:br>
              <a:rPr lang="en-US" sz="2400" b="1" dirty="0"/>
            </a:br>
            <a:endParaRPr lang="en-US" sz="2400" b="1" dirty="0" smtClean="0"/>
          </a:p>
          <a:p>
            <a:pPr marL="342900" indent="-342900" fontAlgn="base">
              <a:buFont typeface="Wingdings" panose="05000000000000000000" pitchFamily="2" charset="2"/>
              <a:buChar char="q"/>
            </a:pPr>
            <a:r>
              <a:rPr lang="en-US" sz="2400" b="1" dirty="0" smtClean="0"/>
              <a:t>Evaluate </a:t>
            </a:r>
            <a:r>
              <a:rPr lang="en-US" sz="2400" b="1" dirty="0"/>
              <a:t>the performance of digital vs. branch-based channels.</a:t>
            </a:r>
            <a:br>
              <a:rPr lang="en-US" sz="2400" b="1" dirty="0"/>
            </a:br>
            <a:endParaRPr lang="en-US" sz="2400" b="1" dirty="0"/>
          </a:p>
          <a:p>
            <a:pPr marL="342900" indent="-342900" fontAlgn="base">
              <a:buFont typeface="Wingdings" panose="05000000000000000000" pitchFamily="2" charset="2"/>
              <a:buChar char="q"/>
            </a:pPr>
            <a:r>
              <a:rPr lang="en-US" sz="2400" b="1" dirty="0"/>
              <a:t>Track the status of transactions (Completed, Failed, Reversed</a:t>
            </a:r>
            <a:r>
              <a:rPr lang="en-US" sz="2400" b="1" dirty="0" smtClean="0"/>
              <a:t>).</a:t>
            </a:r>
            <a:endParaRPr lang="en-US" sz="2400" b="1" dirty="0"/>
          </a:p>
          <a:p>
            <a:pPr marL="342900" indent="-342900" fontAlgn="base">
              <a:buFont typeface="Wingdings" panose="05000000000000000000" pitchFamily="2" charset="2"/>
              <a:buChar char="q"/>
            </a:pPr>
            <a:endParaRPr lang="en-US" sz="2400" b="1" dirty="0"/>
          </a:p>
          <a:p>
            <a:pPr marL="342900" indent="-342900" fontAlgn="base">
              <a:buFont typeface="Wingdings" panose="05000000000000000000" pitchFamily="2" charset="2"/>
              <a:buChar char="q"/>
            </a:pPr>
            <a:r>
              <a:rPr lang="en-US" sz="2400" b="1" dirty="0"/>
              <a:t>Build a comprehensive Excel dashboard to visualize key banking KPIs for leadership </a:t>
            </a:r>
            <a:r>
              <a:rPr lang="en-US" sz="2400" b="1" dirty="0" smtClean="0"/>
              <a:t>teams</a:t>
            </a:r>
            <a:endParaRPr lang="en-US" sz="2400" b="1" dirty="0"/>
          </a:p>
        </p:txBody>
      </p:sp>
      <p:sp>
        <p:nvSpPr>
          <p:cNvPr id="10" name="Rounded Rectangle 9"/>
          <p:cNvSpPr/>
          <p:nvPr/>
        </p:nvSpPr>
        <p:spPr>
          <a:xfrm>
            <a:off x="7980218" y="2673926"/>
            <a:ext cx="6262255" cy="6740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base">
              <a:buFont typeface="Wingdings" panose="05000000000000000000" pitchFamily="2" charset="2"/>
              <a:buChar char="q"/>
            </a:pPr>
            <a:r>
              <a:rPr lang="en-US" sz="2000" b="1" dirty="0"/>
              <a:t>What are the regional and monthly transaction trends</a:t>
            </a:r>
            <a:r>
              <a:rPr lang="en-US" sz="2000" b="1" dirty="0" smtClean="0"/>
              <a:t>?</a:t>
            </a:r>
          </a:p>
          <a:p>
            <a:pPr fontAlgn="base"/>
            <a:endParaRPr lang="en-US" sz="2000" b="1" dirty="0"/>
          </a:p>
          <a:p>
            <a:pPr marL="342900" indent="-342900" fontAlgn="base">
              <a:buFont typeface="Wingdings" panose="05000000000000000000" pitchFamily="2" charset="2"/>
              <a:buChar char="q"/>
            </a:pPr>
            <a:r>
              <a:rPr lang="en-US" sz="2000" b="1" dirty="0"/>
              <a:t> Which branches handle the highest and lowest transaction volumes</a:t>
            </a:r>
            <a:r>
              <a:rPr lang="en-US" sz="2000" b="1" dirty="0" smtClean="0"/>
              <a:t>?</a:t>
            </a:r>
          </a:p>
          <a:p>
            <a:pPr fontAlgn="base"/>
            <a:endParaRPr lang="en-US" sz="2000" b="1" dirty="0"/>
          </a:p>
          <a:p>
            <a:pPr marL="342900" indent="-342900" fontAlgn="base">
              <a:buFont typeface="Wingdings" panose="05000000000000000000" pitchFamily="2" charset="2"/>
              <a:buChar char="q"/>
            </a:pPr>
            <a:r>
              <a:rPr lang="en-US" sz="2000" b="1" dirty="0"/>
              <a:t> What is the breakdown of deposits, withdrawals, and transfers</a:t>
            </a:r>
            <a:r>
              <a:rPr lang="en-US" sz="2000" b="1" dirty="0" smtClean="0"/>
              <a:t>?</a:t>
            </a:r>
          </a:p>
          <a:p>
            <a:pPr fontAlgn="base"/>
            <a:endParaRPr lang="en-US" sz="2000" b="1" dirty="0"/>
          </a:p>
          <a:p>
            <a:pPr marL="342900" indent="-342900" fontAlgn="base">
              <a:buFont typeface="Wingdings" panose="05000000000000000000" pitchFamily="2" charset="2"/>
              <a:buChar char="q"/>
            </a:pPr>
            <a:r>
              <a:rPr lang="en-US" sz="2000" b="1" dirty="0"/>
              <a:t> Are there any signs of fraudulent transactions</a:t>
            </a:r>
            <a:r>
              <a:rPr lang="en-US" sz="2000" b="1" dirty="0" smtClean="0"/>
              <a:t>?</a:t>
            </a:r>
          </a:p>
          <a:p>
            <a:pPr fontAlgn="base"/>
            <a:endParaRPr lang="en-US" sz="2000" b="1" dirty="0"/>
          </a:p>
          <a:p>
            <a:pPr marL="342900" indent="-342900" fontAlgn="base">
              <a:buFont typeface="Wingdings" panose="05000000000000000000" pitchFamily="2" charset="2"/>
              <a:buChar char="q"/>
            </a:pPr>
            <a:r>
              <a:rPr lang="en-US" sz="2000" b="1" dirty="0"/>
              <a:t> How does each channel (UPI, ATM, Online, etc.) perform</a:t>
            </a:r>
            <a:r>
              <a:rPr lang="en-US" sz="2000" b="1" dirty="0" smtClean="0"/>
              <a:t>?</a:t>
            </a:r>
          </a:p>
          <a:p>
            <a:pPr fontAlgn="base"/>
            <a:endParaRPr lang="en-US" sz="2000" b="1" dirty="0"/>
          </a:p>
          <a:p>
            <a:pPr marL="342900" indent="-342900" fontAlgn="base">
              <a:buFont typeface="Wingdings" panose="05000000000000000000" pitchFamily="2" charset="2"/>
              <a:buChar char="q"/>
            </a:pPr>
            <a:r>
              <a:rPr lang="en-US" sz="2000" b="1" dirty="0"/>
              <a:t>What proportion of transactions are failed or reversed?</a:t>
            </a:r>
          </a:p>
          <a:p>
            <a:pPr algn="ctr"/>
            <a:endParaRPr lang="en-IN" dirty="0"/>
          </a:p>
        </p:txBody>
      </p:sp>
    </p:spTree>
    <p:extLst>
      <p:ext uri="{BB962C8B-B14F-4D97-AF65-F5344CB8AC3E}">
        <p14:creationId xmlns:p14="http://schemas.microsoft.com/office/powerpoint/2010/main" val="400480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Rectangle 1"/>
          <p:cNvSpPr/>
          <p:nvPr/>
        </p:nvSpPr>
        <p:spPr>
          <a:xfrm>
            <a:off x="0" y="0"/>
            <a:ext cx="14630400" cy="10353675"/>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b="1" dirty="0">
              <a:solidFill>
                <a:schemeClr val="bg2"/>
              </a:solidFill>
            </a:endParaRPr>
          </a:p>
        </p:txBody>
      </p:sp>
      <p:sp>
        <p:nvSpPr>
          <p:cNvPr id="4" name="Rounded Rectangle 3"/>
          <p:cNvSpPr/>
          <p:nvPr/>
        </p:nvSpPr>
        <p:spPr>
          <a:xfrm>
            <a:off x="3723820" y="906573"/>
            <a:ext cx="6026727" cy="11914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spc="50" dirty="0" smtClean="0">
                <a:ln w="9525" cmpd="sng">
                  <a:solidFill>
                    <a:schemeClr val="accent1"/>
                  </a:solidFill>
                  <a:prstDash val="solid"/>
                </a:ln>
                <a:solidFill>
                  <a:schemeClr val="tx1">
                    <a:lumMod val="90000"/>
                  </a:schemeClr>
                </a:solidFill>
                <a:effectLst>
                  <a:glow rad="38100">
                    <a:schemeClr val="accent1">
                      <a:alpha val="40000"/>
                    </a:schemeClr>
                  </a:glow>
                </a:effectLst>
              </a:rPr>
              <a:t>Color Palette Indication</a:t>
            </a:r>
            <a:endParaRPr lang="en-IN" sz="4000" b="1" spc="50" dirty="0">
              <a:ln w="9525" cmpd="sng">
                <a:solidFill>
                  <a:schemeClr val="accent1"/>
                </a:solidFill>
                <a:prstDash val="solid"/>
              </a:ln>
              <a:solidFill>
                <a:schemeClr val="tx1">
                  <a:lumMod val="90000"/>
                </a:schemeClr>
              </a:solidFill>
              <a:effectLst>
                <a:glow rad="38100">
                  <a:schemeClr val="accent1">
                    <a:alpha val="40000"/>
                  </a:schemeClr>
                </a:glow>
              </a:effectLst>
            </a:endParaRPr>
          </a:p>
        </p:txBody>
      </p:sp>
      <p:sp>
        <p:nvSpPr>
          <p:cNvPr id="5" name="Rectangle 4"/>
          <p:cNvSpPr/>
          <p:nvPr/>
        </p:nvSpPr>
        <p:spPr>
          <a:xfrm>
            <a:off x="10321636" y="9597045"/>
            <a:ext cx="87283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0321636" y="9619904"/>
            <a:ext cx="4308764" cy="73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747" y="9528133"/>
            <a:ext cx="4769095" cy="825542"/>
          </a:xfrm>
          <a:prstGeom prst="rect">
            <a:avLst/>
          </a:prstGeom>
        </p:spPr>
      </p:pic>
      <p:sp>
        <p:nvSpPr>
          <p:cNvPr id="10" name="Rounded Rectangle 9"/>
          <p:cNvSpPr/>
          <p:nvPr/>
        </p:nvSpPr>
        <p:spPr>
          <a:xfrm>
            <a:off x="1932710" y="2616343"/>
            <a:ext cx="1953490" cy="665018"/>
          </a:xfrm>
          <a:prstGeom prst="roundRect">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Red</a:t>
            </a:r>
            <a:endParaRPr lang="en-IN" b="1" dirty="0"/>
          </a:p>
        </p:txBody>
      </p:sp>
      <p:sp>
        <p:nvSpPr>
          <p:cNvPr id="11" name="Rounded Rectangle 10"/>
          <p:cNvSpPr/>
          <p:nvPr/>
        </p:nvSpPr>
        <p:spPr>
          <a:xfrm>
            <a:off x="1932710" y="3459737"/>
            <a:ext cx="1953490" cy="665018"/>
          </a:xfrm>
          <a:prstGeom prst="roundRect">
            <a:avLst/>
          </a:prstGeom>
          <a:solidFill>
            <a:srgbClr val="FF66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Orange</a:t>
            </a:r>
            <a:endParaRPr lang="en-IN" b="1" dirty="0"/>
          </a:p>
        </p:txBody>
      </p:sp>
      <p:sp>
        <p:nvSpPr>
          <p:cNvPr id="12" name="Rounded Rectangle 11"/>
          <p:cNvSpPr/>
          <p:nvPr/>
        </p:nvSpPr>
        <p:spPr>
          <a:xfrm>
            <a:off x="1932710" y="4294930"/>
            <a:ext cx="1953490" cy="665018"/>
          </a:xfrm>
          <a:prstGeom prst="roundRect">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Yellow</a:t>
            </a:r>
            <a:endParaRPr lang="en-IN" sz="2000" b="1"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1932710" y="5176862"/>
            <a:ext cx="1953490" cy="665018"/>
          </a:xfrm>
          <a:prstGeom prst="round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Green</a:t>
            </a:r>
            <a:endParaRPr lang="en-IN" sz="2000" b="1"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1960390" y="6041910"/>
            <a:ext cx="1953490" cy="665018"/>
          </a:xfrm>
          <a:prstGeom prst="round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Blue</a:t>
            </a:r>
            <a:endParaRPr lang="en-IN" sz="2000" b="1"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1932710" y="6906959"/>
            <a:ext cx="1953490" cy="66501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Indigo</a:t>
            </a:r>
            <a:endParaRPr lang="en-IN" sz="2000" b="1" dirty="0">
              <a:latin typeface="Times New Roman" panose="02020603050405020304" pitchFamily="18" charset="0"/>
              <a:cs typeface="Times New Roman" panose="02020603050405020304" pitchFamily="18" charset="0"/>
            </a:endParaRPr>
          </a:p>
        </p:txBody>
      </p:sp>
      <p:sp>
        <p:nvSpPr>
          <p:cNvPr id="16" name="Rounded Rectangle 15"/>
          <p:cNvSpPr/>
          <p:nvPr/>
        </p:nvSpPr>
        <p:spPr>
          <a:xfrm>
            <a:off x="1977735" y="7800148"/>
            <a:ext cx="1953490" cy="665018"/>
          </a:xfrm>
          <a:prstGeom prst="round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Violet</a:t>
            </a:r>
            <a:endParaRPr lang="en-IN" sz="2000" b="1" dirty="0">
              <a:latin typeface="Times New Roman" panose="02020603050405020304" pitchFamily="18" charset="0"/>
              <a:cs typeface="Times New Roman" panose="02020603050405020304" pitchFamily="18" charset="0"/>
            </a:endParaRPr>
          </a:p>
        </p:txBody>
      </p:sp>
      <p:sp>
        <p:nvSpPr>
          <p:cNvPr id="18" name="Rectangle 17"/>
          <p:cNvSpPr/>
          <p:nvPr/>
        </p:nvSpPr>
        <p:spPr>
          <a:xfrm>
            <a:off x="5465617" y="2523081"/>
            <a:ext cx="8160324" cy="904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bg2"/>
                </a:solidFill>
              </a:rPr>
              <a:t>Indicates </a:t>
            </a:r>
            <a:r>
              <a:rPr lang="en-US" sz="2400" b="1" dirty="0">
                <a:solidFill>
                  <a:schemeClr val="bg2"/>
                </a:solidFill>
              </a:rPr>
              <a:t>Credit Card Payments , Central Region and Status Wise </a:t>
            </a:r>
            <a:r>
              <a:rPr lang="en-US" sz="2400" b="1" dirty="0" smtClean="0">
                <a:solidFill>
                  <a:schemeClr val="bg2"/>
                </a:solidFill>
              </a:rPr>
              <a:t>Transaction (Digital)</a:t>
            </a:r>
          </a:p>
        </p:txBody>
      </p:sp>
      <p:sp>
        <p:nvSpPr>
          <p:cNvPr id="20" name="Rectangle 19"/>
          <p:cNvSpPr/>
          <p:nvPr/>
        </p:nvSpPr>
        <p:spPr>
          <a:xfrm>
            <a:off x="5465617" y="4348295"/>
            <a:ext cx="8201877" cy="6528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en-US" sz="2400" b="1" dirty="0">
                <a:solidFill>
                  <a:schemeClr val="bg2"/>
                </a:solidFill>
              </a:rPr>
              <a:t>I</a:t>
            </a:r>
            <a:r>
              <a:rPr lang="en-US" sz="2400" b="1" dirty="0" smtClean="0">
                <a:solidFill>
                  <a:schemeClr val="bg2"/>
                </a:solidFill>
              </a:rPr>
              <a:t>ndicates </a:t>
            </a:r>
            <a:r>
              <a:rPr lang="en-US" sz="2400" b="1" dirty="0">
                <a:solidFill>
                  <a:schemeClr val="bg2"/>
                </a:solidFill>
              </a:rPr>
              <a:t>South Region</a:t>
            </a:r>
          </a:p>
          <a:p>
            <a:pPr algn="ctr"/>
            <a:endParaRPr lang="en-IN" dirty="0">
              <a:solidFill>
                <a:schemeClr val="bg2"/>
              </a:solidFill>
            </a:endParaRPr>
          </a:p>
        </p:txBody>
      </p:sp>
      <p:sp>
        <p:nvSpPr>
          <p:cNvPr id="21" name="Rectangle 20"/>
          <p:cNvSpPr/>
          <p:nvPr/>
        </p:nvSpPr>
        <p:spPr>
          <a:xfrm>
            <a:off x="5465617" y="3532189"/>
            <a:ext cx="8160324" cy="641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bg2"/>
                </a:solidFill>
              </a:rPr>
              <a:t>None</a:t>
            </a:r>
            <a:endParaRPr lang="en-IN" sz="2400" b="1" dirty="0">
              <a:solidFill>
                <a:schemeClr val="bg2"/>
              </a:solidFill>
            </a:endParaRPr>
          </a:p>
        </p:txBody>
      </p:sp>
      <p:sp>
        <p:nvSpPr>
          <p:cNvPr id="22" name="Rectangle 21"/>
          <p:cNvSpPr/>
          <p:nvPr/>
        </p:nvSpPr>
        <p:spPr>
          <a:xfrm>
            <a:off x="5507171" y="5208928"/>
            <a:ext cx="8160323" cy="566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bg2"/>
                </a:solidFill>
              </a:rPr>
              <a:t>Indicates Debit Card Payments and North Region</a:t>
            </a:r>
            <a:endParaRPr lang="en-IN" sz="2400" b="1" dirty="0">
              <a:solidFill>
                <a:schemeClr val="bg2"/>
              </a:solidFill>
            </a:endParaRPr>
          </a:p>
        </p:txBody>
      </p:sp>
      <p:sp>
        <p:nvSpPr>
          <p:cNvPr id="23" name="Rectangle 22"/>
          <p:cNvSpPr/>
          <p:nvPr/>
        </p:nvSpPr>
        <p:spPr>
          <a:xfrm>
            <a:off x="5507170" y="5954999"/>
            <a:ext cx="8160323" cy="6895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bg2"/>
                </a:solidFill>
              </a:rPr>
              <a:t>Indicated UPI Payments and East Region</a:t>
            </a:r>
            <a:endParaRPr lang="en-IN" sz="2400" b="1" dirty="0">
              <a:solidFill>
                <a:schemeClr val="bg2"/>
              </a:solidFill>
            </a:endParaRPr>
          </a:p>
        </p:txBody>
      </p:sp>
      <p:sp>
        <p:nvSpPr>
          <p:cNvPr id="24" name="Rectangle 23"/>
          <p:cNvSpPr/>
          <p:nvPr/>
        </p:nvSpPr>
        <p:spPr>
          <a:xfrm>
            <a:off x="5486392" y="6818725"/>
            <a:ext cx="8160326" cy="7065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solidFill>
              </a:rPr>
              <a:t>Indicates Cash Payments and Status Wise Transaction(Branch Based</a:t>
            </a:r>
            <a:r>
              <a:rPr lang="en-US" sz="2400" b="1" dirty="0" smtClean="0">
                <a:solidFill>
                  <a:schemeClr val="bg2"/>
                </a:solidFill>
              </a:rPr>
              <a:t>)</a:t>
            </a:r>
            <a:endParaRPr lang="en-IN" sz="2400" b="1" dirty="0">
              <a:solidFill>
                <a:schemeClr val="bg2"/>
              </a:solidFill>
            </a:endParaRPr>
          </a:p>
        </p:txBody>
      </p:sp>
      <p:sp>
        <p:nvSpPr>
          <p:cNvPr id="25" name="Rectangle 24"/>
          <p:cNvSpPr/>
          <p:nvPr/>
        </p:nvSpPr>
        <p:spPr>
          <a:xfrm>
            <a:off x="5507171" y="7755445"/>
            <a:ext cx="8181102" cy="7544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bg2"/>
                </a:solidFill>
              </a:rPr>
              <a:t>Indicates Net Banking And West Region</a:t>
            </a:r>
            <a:endParaRPr lang="en-IN" sz="2400" b="1" dirty="0">
              <a:solidFill>
                <a:schemeClr val="bg2"/>
              </a:solidFill>
            </a:endParaRPr>
          </a:p>
        </p:txBody>
      </p:sp>
      <p:sp>
        <p:nvSpPr>
          <p:cNvPr id="26" name="Right Arrow 25"/>
          <p:cNvSpPr/>
          <p:nvPr/>
        </p:nvSpPr>
        <p:spPr>
          <a:xfrm>
            <a:off x="4336472" y="2838626"/>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p:cNvSpPr/>
          <p:nvPr/>
        </p:nvSpPr>
        <p:spPr>
          <a:xfrm>
            <a:off x="4378032" y="3626948"/>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p:cNvSpPr/>
          <p:nvPr/>
        </p:nvSpPr>
        <p:spPr>
          <a:xfrm>
            <a:off x="4391885" y="4569287"/>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Arrow 28"/>
          <p:cNvSpPr/>
          <p:nvPr/>
        </p:nvSpPr>
        <p:spPr>
          <a:xfrm>
            <a:off x="4405731" y="5370825"/>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ight Arrow 29"/>
          <p:cNvSpPr/>
          <p:nvPr/>
        </p:nvSpPr>
        <p:spPr>
          <a:xfrm>
            <a:off x="4391884" y="6248434"/>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ight Arrow 30"/>
          <p:cNvSpPr/>
          <p:nvPr/>
        </p:nvSpPr>
        <p:spPr>
          <a:xfrm>
            <a:off x="4433436" y="7083912"/>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ight Arrow 31"/>
          <p:cNvSpPr/>
          <p:nvPr/>
        </p:nvSpPr>
        <p:spPr>
          <a:xfrm>
            <a:off x="4542547" y="7994112"/>
            <a:ext cx="678873" cy="27709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88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0321636" y="9597045"/>
            <a:ext cx="87283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0321636" y="9619904"/>
            <a:ext cx="4308764" cy="73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747" y="9528133"/>
            <a:ext cx="4769095" cy="825542"/>
          </a:xfrm>
          <a:prstGeom prst="rect">
            <a:avLst/>
          </a:prstGeom>
        </p:spPr>
      </p:pic>
      <p:pic>
        <p:nvPicPr>
          <p:cNvPr id="15" name="Picture 1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748" y="4017818"/>
            <a:ext cx="6794519" cy="3025884"/>
          </a:xfrm>
          <a:prstGeom prst="rect">
            <a:avLst/>
          </a:prstGeom>
        </p:spPr>
      </p:pic>
      <p:pic>
        <p:nvPicPr>
          <p:cNvPr id="16" name="Picture 1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242" y="7162803"/>
            <a:ext cx="6772026" cy="3054413"/>
          </a:xfrm>
          <a:prstGeom prst="rect">
            <a:avLst/>
          </a:prstGeom>
        </p:spPr>
      </p:pic>
      <p:sp>
        <p:nvSpPr>
          <p:cNvPr id="3" name="Rounded Rectangle 2"/>
          <p:cNvSpPr/>
          <p:nvPr/>
        </p:nvSpPr>
        <p:spPr>
          <a:xfrm>
            <a:off x="7315201" y="3388788"/>
            <a:ext cx="6291037" cy="57829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fontAlgn="base">
              <a:buFont typeface="Wingdings" panose="05000000000000000000" pitchFamily="2" charset="2"/>
              <a:buChar char="§"/>
            </a:pPr>
            <a:endParaRPr lang="en-US" dirty="0" smtClean="0">
              <a:solidFill>
                <a:schemeClr val="bg2"/>
              </a:solidFill>
            </a:endParaRPr>
          </a:p>
          <a:p>
            <a:pPr marL="285750" indent="-285750" fontAlgn="base">
              <a:buFont typeface="Wingdings" panose="05000000000000000000" pitchFamily="2" charset="2"/>
              <a:buChar char="§"/>
            </a:pPr>
            <a:endParaRPr lang="en-US" dirty="0">
              <a:solidFill>
                <a:schemeClr val="bg2"/>
              </a:solidFill>
            </a:endParaRPr>
          </a:p>
          <a:p>
            <a:pPr marL="285750" indent="-285750" fontAlgn="base">
              <a:buFont typeface="Wingdings" panose="05000000000000000000" pitchFamily="2" charset="2"/>
              <a:buChar char="§"/>
            </a:pPr>
            <a:endParaRPr lang="en-US" dirty="0" smtClean="0">
              <a:solidFill>
                <a:schemeClr val="bg2"/>
              </a:solidFill>
            </a:endParaRPr>
          </a:p>
          <a:p>
            <a:pPr marL="285750" indent="-285750" fontAlgn="base">
              <a:buFont typeface="Wingdings" panose="05000000000000000000" pitchFamily="2" charset="2"/>
              <a:buChar char="§"/>
            </a:pPr>
            <a:r>
              <a:rPr lang="en-US" dirty="0" smtClean="0">
                <a:solidFill>
                  <a:schemeClr val="bg2"/>
                </a:solidFill>
              </a:rPr>
              <a:t>Removed all </a:t>
            </a:r>
            <a:r>
              <a:rPr lang="en-US" b="1" dirty="0" smtClean="0">
                <a:solidFill>
                  <a:schemeClr val="bg2"/>
                </a:solidFill>
              </a:rPr>
              <a:t>blanks</a:t>
            </a:r>
            <a:r>
              <a:rPr lang="en-US" dirty="0" smtClean="0">
                <a:solidFill>
                  <a:schemeClr val="bg2"/>
                </a:solidFill>
              </a:rPr>
              <a:t> and </a:t>
            </a:r>
            <a:r>
              <a:rPr lang="en-US" b="1" dirty="0" smtClean="0">
                <a:solidFill>
                  <a:schemeClr val="bg2"/>
                </a:solidFill>
              </a:rPr>
              <a:t>Duplicate</a:t>
            </a:r>
            <a:r>
              <a:rPr lang="en-US" dirty="0" smtClean="0">
                <a:solidFill>
                  <a:schemeClr val="bg2"/>
                </a:solidFill>
              </a:rPr>
              <a:t> Values from the data set</a:t>
            </a:r>
          </a:p>
          <a:p>
            <a:pPr fontAlgn="base"/>
            <a:endParaRPr lang="en-US" dirty="0" smtClean="0">
              <a:solidFill>
                <a:schemeClr val="bg2"/>
              </a:solidFill>
            </a:endParaRPr>
          </a:p>
          <a:p>
            <a:pPr marL="285750" indent="-285750" fontAlgn="base">
              <a:buFont typeface="Wingdings" panose="05000000000000000000" pitchFamily="2" charset="2"/>
              <a:buChar char="§"/>
            </a:pPr>
            <a:r>
              <a:rPr lang="en-US" dirty="0" smtClean="0">
                <a:solidFill>
                  <a:schemeClr val="bg2"/>
                </a:solidFill>
              </a:rPr>
              <a:t>Derive </a:t>
            </a:r>
            <a:r>
              <a:rPr lang="en-US" b="1" dirty="0">
                <a:solidFill>
                  <a:schemeClr val="bg2"/>
                </a:solidFill>
              </a:rPr>
              <a:t>Year-Month</a:t>
            </a:r>
            <a:r>
              <a:rPr lang="en-US" dirty="0">
                <a:solidFill>
                  <a:schemeClr val="bg2"/>
                </a:solidFill>
              </a:rPr>
              <a:t> from Transaction Date</a:t>
            </a:r>
            <a:br>
              <a:rPr lang="en-US" dirty="0">
                <a:solidFill>
                  <a:schemeClr val="bg2"/>
                </a:solidFill>
              </a:rPr>
            </a:br>
            <a:endParaRPr lang="en-US" dirty="0">
              <a:solidFill>
                <a:schemeClr val="bg2"/>
              </a:solidFill>
            </a:endParaRPr>
          </a:p>
          <a:p>
            <a:pPr marL="285750" indent="-285750" fontAlgn="base">
              <a:buFont typeface="Wingdings" panose="05000000000000000000" pitchFamily="2" charset="2"/>
              <a:buChar char="§"/>
            </a:pPr>
            <a:r>
              <a:rPr lang="en-US" dirty="0">
                <a:solidFill>
                  <a:schemeClr val="bg2"/>
                </a:solidFill>
              </a:rPr>
              <a:t>Create </a:t>
            </a:r>
            <a:r>
              <a:rPr lang="en-US" b="1" dirty="0">
                <a:solidFill>
                  <a:schemeClr val="bg2"/>
                </a:solidFill>
              </a:rPr>
              <a:t>Net Change</a:t>
            </a:r>
            <a:r>
              <a:rPr lang="en-US" dirty="0">
                <a:solidFill>
                  <a:schemeClr val="bg2"/>
                </a:solidFill>
              </a:rPr>
              <a:t> from previous balance to current</a:t>
            </a:r>
            <a:br>
              <a:rPr lang="en-US" dirty="0">
                <a:solidFill>
                  <a:schemeClr val="bg2"/>
                </a:solidFill>
              </a:rPr>
            </a:br>
            <a:endParaRPr lang="en-US" dirty="0">
              <a:solidFill>
                <a:schemeClr val="bg2"/>
              </a:solidFill>
            </a:endParaRPr>
          </a:p>
          <a:p>
            <a:pPr marL="285750" indent="-285750">
              <a:buFont typeface="Wingdings" panose="05000000000000000000" pitchFamily="2" charset="2"/>
              <a:buChar char="§"/>
            </a:pPr>
            <a:r>
              <a:rPr lang="en-US" dirty="0">
                <a:solidFill>
                  <a:schemeClr val="bg2"/>
                </a:solidFill>
              </a:rPr>
              <a:t>Calculate </a:t>
            </a:r>
            <a:r>
              <a:rPr lang="en-US" b="1" dirty="0">
                <a:solidFill>
                  <a:schemeClr val="bg2"/>
                </a:solidFill>
              </a:rPr>
              <a:t>Fraud Rate %</a:t>
            </a:r>
            <a:r>
              <a:rPr lang="en-US" dirty="0">
                <a:solidFill>
                  <a:schemeClr val="bg2"/>
                </a:solidFill>
              </a:rPr>
              <a:t> by region or </a:t>
            </a:r>
            <a:r>
              <a:rPr lang="en-US" dirty="0" smtClean="0">
                <a:solidFill>
                  <a:schemeClr val="bg2"/>
                </a:solidFill>
              </a:rPr>
              <a:t>branch</a:t>
            </a:r>
          </a:p>
          <a:p>
            <a:pPr marL="285750" indent="-285750">
              <a:buFont typeface="Wingdings" panose="05000000000000000000" pitchFamily="2" charset="2"/>
              <a:buChar char="§"/>
            </a:pPr>
            <a:endParaRPr lang="en-US" dirty="0">
              <a:solidFill>
                <a:schemeClr val="bg2"/>
              </a:solidFill>
            </a:endParaRPr>
          </a:p>
          <a:p>
            <a:pPr marL="285750" indent="-285750">
              <a:buFont typeface="Wingdings" panose="05000000000000000000" pitchFamily="2" charset="2"/>
              <a:buChar char="§"/>
            </a:pPr>
            <a:r>
              <a:rPr lang="en-US" dirty="0" smtClean="0">
                <a:solidFill>
                  <a:schemeClr val="bg2"/>
                </a:solidFill>
              </a:rPr>
              <a:t>Create </a:t>
            </a:r>
            <a:r>
              <a:rPr lang="en-US" b="1" dirty="0" smtClean="0">
                <a:solidFill>
                  <a:schemeClr val="bg2"/>
                </a:solidFill>
              </a:rPr>
              <a:t>Transaction Category Column </a:t>
            </a:r>
            <a:r>
              <a:rPr lang="en-US" dirty="0" smtClean="0">
                <a:solidFill>
                  <a:schemeClr val="bg2"/>
                </a:solidFill>
              </a:rPr>
              <a:t>by Payment Mode</a:t>
            </a:r>
            <a:r>
              <a:rPr lang="en-US" dirty="0">
                <a:solidFill>
                  <a:schemeClr val="bg2"/>
                </a:solidFill>
              </a:rPr>
              <a:t/>
            </a:r>
            <a:br>
              <a:rPr lang="en-US" dirty="0">
                <a:solidFill>
                  <a:schemeClr val="bg2"/>
                </a:solidFill>
              </a:rPr>
            </a:br>
            <a:endParaRPr lang="en-IN" dirty="0">
              <a:solidFill>
                <a:schemeClr val="bg2"/>
              </a:solidFill>
            </a:endParaRPr>
          </a:p>
        </p:txBody>
      </p:sp>
      <p:sp>
        <p:nvSpPr>
          <p:cNvPr id="4" name="Rectangle 3"/>
          <p:cNvSpPr/>
          <p:nvPr/>
        </p:nvSpPr>
        <p:spPr>
          <a:xfrm>
            <a:off x="7938655" y="3890868"/>
            <a:ext cx="5001490" cy="667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Data Cleaning &amp; Data Transformation</a:t>
            </a:r>
            <a:endParaRPr lang="en-IN" sz="2400" b="1" dirty="0"/>
          </a:p>
        </p:txBody>
      </p:sp>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0014" y="172420"/>
            <a:ext cx="6306224" cy="3038562"/>
          </a:xfrm>
          <a:prstGeom prst="rect">
            <a:avLst/>
          </a:prstGeom>
        </p:spPr>
      </p:pic>
      <p:sp>
        <p:nvSpPr>
          <p:cNvPr id="10" name="Rounded Rectangle 9"/>
          <p:cNvSpPr/>
          <p:nvPr/>
        </p:nvSpPr>
        <p:spPr>
          <a:xfrm>
            <a:off x="275242" y="172420"/>
            <a:ext cx="6402649" cy="757927"/>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smtClean="0"/>
              <a:t>Visualization by Channel</a:t>
            </a:r>
            <a:endParaRPr lang="en-IN" sz="4000" b="1" dirty="0"/>
          </a:p>
        </p:txBody>
      </p:sp>
      <p:pic>
        <p:nvPicPr>
          <p:cNvPr id="2" name="Picture 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242" y="1171628"/>
            <a:ext cx="6772025" cy="2740943"/>
          </a:xfrm>
          <a:prstGeom prst="rect">
            <a:avLst/>
          </a:prstGeom>
        </p:spPr>
      </p:pic>
    </p:spTree>
    <p:extLst>
      <p:ext uri="{BB962C8B-B14F-4D97-AF65-F5344CB8AC3E}">
        <p14:creationId xmlns:p14="http://schemas.microsoft.com/office/powerpoint/2010/main" val="3818968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Rectangle 1"/>
          <p:cNvSpPr/>
          <p:nvPr/>
        </p:nvSpPr>
        <p:spPr>
          <a:xfrm>
            <a:off x="1" y="53977"/>
            <a:ext cx="14630400" cy="1035367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5" name="Rectangle 4"/>
          <p:cNvSpPr/>
          <p:nvPr/>
        </p:nvSpPr>
        <p:spPr>
          <a:xfrm>
            <a:off x="10321636" y="9597045"/>
            <a:ext cx="87283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0321636" y="9619904"/>
            <a:ext cx="4308764" cy="73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747" y="9528133"/>
            <a:ext cx="4769095" cy="825542"/>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98" y="1057978"/>
            <a:ext cx="5562403" cy="2598575"/>
          </a:xfrm>
          <a:prstGeom prst="rect">
            <a:avLst/>
          </a:prstGeom>
        </p:spPr>
      </p:pic>
      <p:pic>
        <p:nvPicPr>
          <p:cNvPr id="11" name="Picture 1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98" y="3734517"/>
            <a:ext cx="5506983" cy="2724639"/>
          </a:xfrm>
          <a:prstGeom prst="rect">
            <a:avLst/>
          </a:prstGeom>
        </p:spPr>
      </p:pic>
      <p:pic>
        <p:nvPicPr>
          <p:cNvPr id="13" name="Picture 1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398" y="6590973"/>
            <a:ext cx="5506983" cy="3051791"/>
          </a:xfrm>
          <a:prstGeom prst="rect">
            <a:avLst/>
          </a:prstGeom>
        </p:spPr>
      </p:pic>
      <p:pic>
        <p:nvPicPr>
          <p:cNvPr id="14" name="Picture 13"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2025" y="5122859"/>
            <a:ext cx="6350" cy="107956"/>
          </a:xfrm>
          <a:prstGeom prst="rect">
            <a:avLst/>
          </a:prstGeom>
        </p:spPr>
      </p:pic>
      <p:pic>
        <p:nvPicPr>
          <p:cNvPr id="17" name="Picture 16"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9998" y="1060577"/>
            <a:ext cx="5807457" cy="2593206"/>
          </a:xfrm>
          <a:prstGeom prst="rect">
            <a:avLst/>
          </a:prstGeom>
        </p:spPr>
      </p:pic>
      <p:pic>
        <p:nvPicPr>
          <p:cNvPr id="18" name="Picture 1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69998" y="3722694"/>
            <a:ext cx="5807457" cy="2573276"/>
          </a:xfrm>
          <a:prstGeom prst="rect">
            <a:avLst/>
          </a:prstGeom>
        </p:spPr>
      </p:pic>
      <p:pic>
        <p:nvPicPr>
          <p:cNvPr id="19" name="Picture 18"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9997" y="6447333"/>
            <a:ext cx="5807457" cy="3080800"/>
          </a:xfrm>
          <a:prstGeom prst="rect">
            <a:avLst/>
          </a:prstGeom>
        </p:spPr>
      </p:pic>
      <p:sp>
        <p:nvSpPr>
          <p:cNvPr id="20" name="Rounded Rectangle 19"/>
          <p:cNvSpPr/>
          <p:nvPr/>
        </p:nvSpPr>
        <p:spPr>
          <a:xfrm>
            <a:off x="298068" y="235527"/>
            <a:ext cx="5506984" cy="647029"/>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b="1" dirty="0" smtClean="0">
                <a:solidFill>
                  <a:schemeClr val="bg1"/>
                </a:solidFill>
              </a:rPr>
              <a:t>Fraud Insights</a:t>
            </a:r>
            <a:endParaRPr lang="en-IN" sz="4400" b="1" dirty="0">
              <a:solidFill>
                <a:schemeClr val="bg1"/>
              </a:solidFill>
            </a:endParaRPr>
          </a:p>
        </p:txBody>
      </p:sp>
      <p:sp>
        <p:nvSpPr>
          <p:cNvPr id="21" name="Rounded Rectangle 20"/>
          <p:cNvSpPr/>
          <p:nvPr/>
        </p:nvSpPr>
        <p:spPr>
          <a:xfrm>
            <a:off x="7769997" y="262184"/>
            <a:ext cx="5807457" cy="647029"/>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b="1" dirty="0" smtClean="0">
                <a:solidFill>
                  <a:schemeClr val="bg1"/>
                </a:solidFill>
              </a:rPr>
              <a:t>Sales Revenue Analysis</a:t>
            </a:r>
            <a:endParaRPr lang="en-IN" sz="4400" b="1" dirty="0">
              <a:solidFill>
                <a:schemeClr val="bg1"/>
              </a:solidFill>
            </a:endParaRPr>
          </a:p>
        </p:txBody>
      </p:sp>
    </p:spTree>
    <p:extLst>
      <p:ext uri="{BB962C8B-B14F-4D97-AF65-F5344CB8AC3E}">
        <p14:creationId xmlns:p14="http://schemas.microsoft.com/office/powerpoint/2010/main" val="3515045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369296"/>
          </a:xfrm>
          <a:prstGeom prst="rect">
            <a:avLst/>
          </a:prstGeom>
        </p:spPr>
      </p:pic>
      <p:pic>
        <p:nvPicPr>
          <p:cNvPr id="3" name="Image 1" descr="preencoded.png"/>
          <p:cNvPicPr>
            <a:picLocks noChangeAspect="1"/>
          </p:cNvPicPr>
          <p:nvPr/>
        </p:nvPicPr>
        <p:blipFill>
          <a:blip r:embed="rId4"/>
          <a:stretch>
            <a:fillRect/>
          </a:stretch>
        </p:blipFill>
        <p:spPr>
          <a:xfrm>
            <a:off x="0" y="-41978"/>
            <a:ext cx="14630400" cy="10369296"/>
          </a:xfrm>
          <a:prstGeom prst="rect">
            <a:avLst/>
          </a:prstGeom>
        </p:spPr>
      </p:pic>
      <p:sp>
        <p:nvSpPr>
          <p:cNvPr id="4" name="Text 0"/>
          <p:cNvSpPr/>
          <p:nvPr/>
        </p:nvSpPr>
        <p:spPr>
          <a:xfrm>
            <a:off x="1078992" y="6384175"/>
            <a:ext cx="5989320" cy="1371600"/>
          </a:xfrm>
          <a:prstGeom prst="rect">
            <a:avLst/>
          </a:prstGeom>
          <a:noFill/>
          <a:ln/>
        </p:spPr>
        <p:txBody>
          <a:bodyPr wrap="square" lIns="0" tIns="0" rIns="0" bIns="0" rtlCol="0" anchor="ctr"/>
          <a:lstStyle/>
          <a:p>
            <a:pPr marL="0" indent="0" algn="l">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Fund transfers between accounts can occur within the same bank or across different banks, often facilitated by NEFT, RTGS, or IMPS systems, ensuring quick and efficient payment processing.</a:t>
            </a:r>
            <a:endParaRPr lang="en-US" sz="2400" dirty="0"/>
          </a:p>
        </p:txBody>
      </p:sp>
      <p:sp>
        <p:nvSpPr>
          <p:cNvPr id="5" name="Text 1"/>
          <p:cNvSpPr/>
          <p:nvPr/>
        </p:nvSpPr>
        <p:spPr>
          <a:xfrm>
            <a:off x="822960" y="1754817"/>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Types of Banking Transactions</a:t>
            </a:r>
            <a:endParaRPr lang="en-US" sz="4640" dirty="0"/>
          </a:p>
        </p:txBody>
      </p:sp>
      <p:sp>
        <p:nvSpPr>
          <p:cNvPr id="6" name="Text 2"/>
          <p:cNvSpPr/>
          <p:nvPr/>
        </p:nvSpPr>
        <p:spPr>
          <a:xfrm>
            <a:off x="968156" y="3096907"/>
            <a:ext cx="5989320" cy="374904"/>
          </a:xfrm>
          <a:prstGeom prst="rect">
            <a:avLst/>
          </a:prstGeom>
          <a:noFill/>
          <a:ln/>
        </p:spPr>
        <p:txBody>
          <a:bodyPr wrap="none" lIns="0" tIns="0" rIns="0" bIns="0" rtlCol="0" anchor="ctr"/>
          <a:lstStyle/>
          <a:p>
            <a:pPr marL="0" indent="0" algn="l">
              <a:lnSpc>
                <a:spcPts val="2900"/>
              </a:lnSpc>
              <a:buNone/>
            </a:pPr>
            <a:r>
              <a:rPr lang="en-US" sz="3600" dirty="0">
                <a:solidFill>
                  <a:schemeClr val="bg1"/>
                </a:solidFill>
                <a:latin typeface="思源黑体-思源黑体-Medium" pitchFamily="34" charset="0"/>
                <a:ea typeface="思源黑体-思源黑体-Medium" pitchFamily="34" charset="-122"/>
                <a:cs typeface="思源黑体-思源黑体-Medium" pitchFamily="34" charset="-120"/>
              </a:rPr>
              <a:t>Deposit Transactions</a:t>
            </a:r>
            <a:endParaRPr lang="en-US" sz="3600" dirty="0">
              <a:solidFill>
                <a:schemeClr val="bg1"/>
              </a:solidFill>
            </a:endParaRPr>
          </a:p>
        </p:txBody>
      </p:sp>
      <p:sp>
        <p:nvSpPr>
          <p:cNvPr id="7" name="Text 3"/>
          <p:cNvSpPr/>
          <p:nvPr/>
        </p:nvSpPr>
        <p:spPr>
          <a:xfrm>
            <a:off x="7571232" y="5687568"/>
            <a:ext cx="5989320" cy="374904"/>
          </a:xfrm>
          <a:prstGeom prst="rect">
            <a:avLst/>
          </a:prstGeom>
          <a:noFill/>
          <a:ln/>
        </p:spPr>
        <p:txBody>
          <a:bodyPr wrap="none" lIns="0" tIns="0" rIns="0" bIns="0" rtlCol="0" anchor="ctr"/>
          <a:lstStyle/>
          <a:p>
            <a:pPr marL="0" indent="0" algn="l">
              <a:lnSpc>
                <a:spcPts val="2900"/>
              </a:lnSpc>
              <a:buNone/>
            </a:pPr>
            <a:r>
              <a:rPr lang="en-US" sz="3600" dirty="0">
                <a:solidFill>
                  <a:srgbClr val="C1C1C1"/>
                </a:solidFill>
                <a:latin typeface="思源黑体-思源黑体-Medium" pitchFamily="34" charset="0"/>
                <a:ea typeface="思源黑体-思源黑体-Medium" pitchFamily="34" charset="-122"/>
                <a:cs typeface="思源黑体-思源黑体-Medium" pitchFamily="34" charset="-120"/>
              </a:rPr>
              <a:t>Loan Transactions</a:t>
            </a:r>
            <a:endParaRPr lang="en-US" sz="3600" dirty="0"/>
          </a:p>
        </p:txBody>
      </p:sp>
      <p:sp>
        <p:nvSpPr>
          <p:cNvPr id="8" name="Text 4"/>
          <p:cNvSpPr/>
          <p:nvPr/>
        </p:nvSpPr>
        <p:spPr>
          <a:xfrm>
            <a:off x="7446541" y="3561588"/>
            <a:ext cx="5989320" cy="1371600"/>
          </a:xfrm>
          <a:prstGeom prst="rect">
            <a:avLst/>
          </a:prstGeom>
          <a:noFill/>
          <a:ln/>
        </p:spPr>
        <p:txBody>
          <a:bodyPr wrap="square" lIns="0" tIns="0" rIns="0" bIns="0" rtlCol="0" anchor="ctr"/>
          <a:lstStyle/>
          <a:p>
            <a:pPr marL="0" indent="0" algn="l">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Account holders can withdraw funds from their accounts through ATMs or bank branches. This process involves verification to ensure security and prevent fraud</a:t>
            </a:r>
            <a:r>
              <a:rPr lang="en-US" sz="1850" dirty="0">
                <a:solidFill>
                  <a:srgbClr val="C1C1C1"/>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9" name="Text 5"/>
          <p:cNvSpPr/>
          <p:nvPr/>
        </p:nvSpPr>
        <p:spPr>
          <a:xfrm>
            <a:off x="7446541" y="3085685"/>
            <a:ext cx="5989320" cy="374904"/>
          </a:xfrm>
          <a:prstGeom prst="rect">
            <a:avLst/>
          </a:prstGeom>
          <a:noFill/>
          <a:ln/>
        </p:spPr>
        <p:txBody>
          <a:bodyPr wrap="none" lIns="0" tIns="0" rIns="0" bIns="0" rtlCol="0" anchor="ctr"/>
          <a:lstStyle/>
          <a:p>
            <a:pPr marL="0" indent="0" algn="l">
              <a:lnSpc>
                <a:spcPts val="2900"/>
              </a:lnSpc>
              <a:buNone/>
            </a:pPr>
            <a:r>
              <a:rPr lang="en-US" sz="3600" dirty="0">
                <a:solidFill>
                  <a:srgbClr val="C1C1C1"/>
                </a:solidFill>
                <a:latin typeface="思源黑体-思源黑体-Medium" pitchFamily="34" charset="0"/>
                <a:ea typeface="思源黑体-思源黑体-Medium" pitchFamily="34" charset="-122"/>
                <a:cs typeface="思源黑体-思源黑体-Medium" pitchFamily="34" charset="-120"/>
              </a:rPr>
              <a:t>Withdrawal Transactions</a:t>
            </a:r>
            <a:endParaRPr lang="en-US" sz="3600" dirty="0"/>
          </a:p>
        </p:txBody>
      </p:sp>
      <p:sp>
        <p:nvSpPr>
          <p:cNvPr id="10" name="Text 6"/>
          <p:cNvSpPr/>
          <p:nvPr/>
        </p:nvSpPr>
        <p:spPr>
          <a:xfrm>
            <a:off x="968156" y="5687568"/>
            <a:ext cx="5989320" cy="374904"/>
          </a:xfrm>
          <a:prstGeom prst="rect">
            <a:avLst/>
          </a:prstGeom>
          <a:noFill/>
          <a:ln/>
        </p:spPr>
        <p:txBody>
          <a:bodyPr wrap="none" lIns="0" tIns="0" rIns="0" bIns="0" rtlCol="0" anchor="ctr"/>
          <a:lstStyle/>
          <a:p>
            <a:pPr marL="0" indent="0" algn="l">
              <a:lnSpc>
                <a:spcPts val="2900"/>
              </a:lnSpc>
              <a:buNone/>
            </a:pPr>
            <a:r>
              <a:rPr lang="en-US" sz="3600" dirty="0">
                <a:solidFill>
                  <a:srgbClr val="C1C1C1"/>
                </a:solidFill>
                <a:latin typeface="思源黑体-思源黑体-Medium" pitchFamily="34" charset="0"/>
                <a:ea typeface="思源黑体-思源黑体-Medium" pitchFamily="34" charset="-122"/>
                <a:cs typeface="思源黑体-思源黑体-Medium" pitchFamily="34" charset="-120"/>
              </a:rPr>
              <a:t>Transfer Transactions</a:t>
            </a:r>
            <a:endParaRPr lang="en-US" sz="3600" dirty="0"/>
          </a:p>
        </p:txBody>
      </p:sp>
      <p:sp>
        <p:nvSpPr>
          <p:cNvPr id="11" name="Text 7"/>
          <p:cNvSpPr/>
          <p:nvPr/>
        </p:nvSpPr>
        <p:spPr>
          <a:xfrm>
            <a:off x="7571232" y="6407866"/>
            <a:ext cx="5989320" cy="1371600"/>
          </a:xfrm>
          <a:prstGeom prst="rect">
            <a:avLst/>
          </a:prstGeom>
          <a:noFill/>
          <a:ln/>
        </p:spPr>
        <p:txBody>
          <a:bodyPr wrap="square" lIns="0" tIns="0" rIns="0" bIns="0" rtlCol="0" anchor="ctr"/>
          <a:lstStyle/>
          <a:p>
            <a:pPr marL="0" indent="0" algn="l">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Banks provide loans for personal, home, and business needs. The transaction involves application, approval, and disbursement, along with interest rate agreements and repayment terms.</a:t>
            </a:r>
            <a:endParaRPr lang="en-US" sz="2400" dirty="0"/>
          </a:p>
        </p:txBody>
      </p:sp>
      <p:sp>
        <p:nvSpPr>
          <p:cNvPr id="12" name="Text 8"/>
          <p:cNvSpPr/>
          <p:nvPr/>
        </p:nvSpPr>
        <p:spPr>
          <a:xfrm>
            <a:off x="968156" y="3771070"/>
            <a:ext cx="5989320" cy="1371600"/>
          </a:xfrm>
          <a:prstGeom prst="rect">
            <a:avLst/>
          </a:prstGeom>
          <a:noFill/>
          <a:ln/>
        </p:spPr>
        <p:txBody>
          <a:bodyPr wrap="square" lIns="0" tIns="0" rIns="0" bIns="0" rtlCol="0" anchor="ctr"/>
          <a:lstStyle/>
          <a:p>
            <a:pPr marL="0" indent="0" algn="l">
              <a:lnSpc>
                <a:spcPts val="2690"/>
              </a:lnSpc>
              <a:buNone/>
            </a:pPr>
            <a:r>
              <a:rPr lang="en-US" sz="2400" dirty="0">
                <a:solidFill>
                  <a:srgbClr val="C1C1C1"/>
                </a:solidFill>
                <a:latin typeface="思源黑体-思源黑体-Medium" pitchFamily="34" charset="0"/>
                <a:ea typeface="思源黑体-思源黑体-Medium" pitchFamily="34" charset="-122"/>
                <a:cs typeface="思源黑体-思源黑体-Medium" pitchFamily="34" charset="-120"/>
              </a:rPr>
              <a:t>Customers deposit money into their bank accounts, which can be savings, current, or fixed deposits. These transactions are crucial for banks to maintain liquidity and offer loans.</a:t>
            </a:r>
            <a:endParaRPr lang="en-US" sz="2400" dirty="0"/>
          </a:p>
        </p:txBody>
      </p:sp>
      <p:pic>
        <p:nvPicPr>
          <p:cNvPr id="13" name="Picture 1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1305" y="9511802"/>
            <a:ext cx="4769095" cy="82554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
      <a:dk1>
        <a:srgbClr val="DBDBDB"/>
      </a:dk1>
      <a:lt1>
        <a:srgbClr val="DBDBDB"/>
      </a:lt1>
      <a:dk2>
        <a:srgbClr val="000000"/>
      </a:dk2>
      <a:lt2>
        <a:srgbClr val="000000"/>
      </a:lt2>
      <a:accent1>
        <a:srgbClr val="000000"/>
      </a:accent1>
      <a:accent2>
        <a:srgbClr val="000000"/>
      </a:accent2>
      <a:accent3>
        <a:srgbClr val="000000"/>
      </a:accent3>
      <a:accent4>
        <a:srgbClr val="000000"/>
      </a:accent4>
      <a:accent5>
        <a:srgbClr val="000000"/>
      </a:accent5>
      <a:accent6>
        <a:srgbClr val="4D4D4D"/>
      </a:accent6>
      <a:hlink>
        <a:srgbClr val="000000"/>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466</TotalTime>
  <Words>1130</Words>
  <Application>Microsoft Office PowerPoint</Application>
  <PresentationFormat>Custom</PresentationFormat>
  <Paragraphs>164</Paragraphs>
  <Slides>15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Times New Roman</vt:lpstr>
      <vt:lpstr>Wingdings</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47</cp:revision>
  <dcterms:created xsi:type="dcterms:W3CDTF">2025-06-18T14:14:42Z</dcterms:created>
  <dcterms:modified xsi:type="dcterms:W3CDTF">2025-06-21T04:30:35Z</dcterms:modified>
</cp:coreProperties>
</file>